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modernComment_118_C8A654C1.xml" ContentType="application/vnd.ms-powerpoint.comments+xml"/>
  <Override PartName="/ppt/notesSlides/notesSlide1.xml" ContentType="application/vnd.openxmlformats-officedocument.presentationml.notesSlide+xml"/>
  <Override PartName="/ppt/comments/modernComment_11A_224729BE.xml" ContentType="application/vnd.ms-powerpoint.comments+xml"/>
  <Override PartName="/ppt/comments/modernComment_129_D17CB65C.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modernComment_21C_427278D3.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80" r:id="rId3"/>
    <p:sldId id="317" r:id="rId4"/>
    <p:sldId id="538" r:id="rId5"/>
    <p:sldId id="282" r:id="rId6"/>
    <p:sldId id="537" r:id="rId7"/>
    <p:sldId id="311" r:id="rId8"/>
    <p:sldId id="294" r:id="rId9"/>
    <p:sldId id="297" r:id="rId10"/>
    <p:sldId id="296" r:id="rId11"/>
    <p:sldId id="318" r:id="rId12"/>
    <p:sldId id="539" r:id="rId13"/>
    <p:sldId id="295" r:id="rId14"/>
    <p:sldId id="314" r:id="rId15"/>
    <p:sldId id="293" r:id="rId16"/>
    <p:sldId id="315" r:id="rId17"/>
    <p:sldId id="541" r:id="rId18"/>
    <p:sldId id="1283" r:id="rId19"/>
    <p:sldId id="1284" r:id="rId20"/>
    <p:sldId id="1285" r:id="rId21"/>
    <p:sldId id="540" r:id="rId22"/>
    <p:sldId id="273" r:id="rId23"/>
    <p:sldId id="312" r:id="rId24"/>
    <p:sldId id="305" r:id="rId25"/>
    <p:sldId id="313" r:id="rId26"/>
    <p:sldId id="310" r:id="rId27"/>
    <p:sldId id="316" r:id="rId28"/>
    <p:sldId id="1286"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E04878-F588-614C-6E54-3A9472035A51}" name="Rosa Berenguer González" initials="RBG" userId="S-1-5-21-2687000945-125635378-3929634197-2902" providerId="AD"/>
  <p188:author id="{CF14E983-0799-F210-0A00-59A54E2E34B5}" name="Isabel González Esteban" initials="IGE" userId="S-1-5-21-2687000945-125635378-3929634197-2887" providerId="AD"/>
  <p188:author id="{BFBC16A1-845E-8FFC-DE73-CD073D30CABC}" name="Rosa Berenguer González" initials="RBG" userId="S::rosa.berenguer@segittur.es::1b261ddd-eebc-4f52-a111-18a97d1b58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8F2C"/>
    <a:srgbClr val="FF9893"/>
    <a:srgbClr val="E6AFA8"/>
    <a:srgbClr val="FFE2E1"/>
    <a:srgbClr val="FF7C80"/>
    <a:srgbClr val="F2F1F1"/>
    <a:srgbClr val="E60000"/>
    <a:srgbClr val="C4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5234" autoAdjust="0"/>
  </p:normalViewPr>
  <p:slideViewPr>
    <p:cSldViewPr snapToGrid="0">
      <p:cViewPr varScale="1">
        <p:scale>
          <a:sx n="50" d="100"/>
          <a:sy n="50" d="100"/>
        </p:scale>
        <p:origin x="1588" y="64"/>
      </p:cViewPr>
      <p:guideLst/>
    </p:cSldViewPr>
  </p:slideViewPr>
  <p:notesTextViewPr>
    <p:cViewPr>
      <p:scale>
        <a:sx n="1" d="1"/>
        <a:sy n="1" d="1"/>
      </p:scale>
      <p:origin x="0" y="0"/>
    </p:cViewPr>
  </p:notesTextViewPr>
  <p:notesViewPr>
    <p:cSldViewPr snapToGrid="0">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omments/modernComment_118_C8A654C1.xml><?xml version="1.0" encoding="utf-8"?>
<p188:cmLst xmlns:a="http://schemas.openxmlformats.org/drawingml/2006/main" xmlns:r="http://schemas.openxmlformats.org/officeDocument/2006/relationships" xmlns:p188="http://schemas.microsoft.com/office/powerpoint/2018/8/main">
  <p188:cm id="{6E43AB6E-DCE8-4C7E-8D9E-4780AAE846DF}" authorId="{E9E04878-F588-614C-6E54-3A9472035A51}" created="2023-10-23T09:23:56.690">
    <pc:sldMkLst xmlns:pc="http://schemas.microsoft.com/office/powerpoint/2013/main/command">
      <pc:docMk/>
      <pc:sldMk cId="3366343873" sldId="280"/>
    </pc:sldMkLst>
    <p188:txBody>
      <a:bodyPr/>
      <a:lstStyle/>
      <a:p>
        <a:r>
          <a:rPr lang="es-ES"/>
          <a:t>Ver titutlo</a:t>
        </a:r>
      </a:p>
    </p188:txBody>
  </p188:cm>
</p188:cmLst>
</file>

<file path=ppt/comments/modernComment_11A_224729BE.xml><?xml version="1.0" encoding="utf-8"?>
<p188:cmLst xmlns:a="http://schemas.openxmlformats.org/drawingml/2006/main" xmlns:r="http://schemas.openxmlformats.org/officeDocument/2006/relationships" xmlns:p188="http://schemas.microsoft.com/office/powerpoint/2018/8/main">
  <p188:cm id="{2BCA36A8-449E-4409-8E37-6F1F69DD4613}" authorId="{E9E04878-F588-614C-6E54-3A9472035A51}" created="2023-10-23T09:24:07.752">
    <pc:sldMkLst xmlns:pc="http://schemas.microsoft.com/office/powerpoint/2013/main/command">
      <pc:docMk/>
      <pc:sldMk cId="575089086" sldId="282"/>
    </pc:sldMkLst>
    <p188:txBody>
      <a:bodyPr/>
      <a:lstStyle/>
      <a:p>
        <a:r>
          <a:rPr lang="es-ES"/>
          <a:t>Ver texto en rojo</a:t>
        </a:r>
      </a:p>
    </p188:txBody>
  </p188:cm>
</p188:cmLst>
</file>

<file path=ppt/comments/modernComment_129_D17CB65C.xml><?xml version="1.0" encoding="utf-8"?>
<p188:cmLst xmlns:a="http://schemas.openxmlformats.org/drawingml/2006/main" xmlns:r="http://schemas.openxmlformats.org/officeDocument/2006/relationships" xmlns:p188="http://schemas.microsoft.com/office/powerpoint/2018/8/main">
  <p188:cm id="{C2C35B7F-E26A-4B61-967E-DB2C72962D9E}" authorId="{E9E04878-F588-614C-6E54-3A9472035A51}" created="2023-10-23T07:05:58.791">
    <pc:sldMkLst xmlns:pc="http://schemas.microsoft.com/office/powerpoint/2013/main/command">
      <pc:docMk/>
      <pc:sldMk cId="3514611292" sldId="297"/>
    </pc:sldMkLst>
    <p188:replyLst>
      <p188:reply id="{437D37AB-D02D-423F-B159-8B8D0625BA7E}" authorId="{CF14E983-0799-F210-0A00-59A54E2E34B5}" created="2023-11-02T12:27:56.218">
        <p188:txBody>
          <a:bodyPr/>
          <a:lstStyle/>
          <a:p>
            <a:r>
              <a:rPr lang="es-ES"/>
              <a:t>no</a:t>
            </a:r>
          </a:p>
        </p188:txBody>
      </p188:reply>
    </p188:replyLst>
    <p188:txBody>
      <a:bodyPr/>
      <a:lstStyle/>
      <a:p>
        <a:r>
          <a:rPr lang="es-ES"/>
          <a:t>Falta algun CNAE??</a:t>
        </a:r>
      </a:p>
    </p188:txBody>
  </p188:cm>
</p188:cmLst>
</file>

<file path=ppt/comments/modernComment_21C_427278D3.xml><?xml version="1.0" encoding="utf-8"?>
<p188:cmLst xmlns:a="http://schemas.openxmlformats.org/drawingml/2006/main" xmlns:r="http://schemas.openxmlformats.org/officeDocument/2006/relationships" xmlns:p188="http://schemas.microsoft.com/office/powerpoint/2018/8/main">
  <p188:cm id="{FFA7D3A9-1FD4-4E4E-90DC-B6C20B98E1E0}" authorId="{E9E04878-F588-614C-6E54-3A9472035A51}" created="2023-10-23T09:24:07.752">
    <pc:sldMkLst xmlns:pc="http://schemas.microsoft.com/office/powerpoint/2013/main/command">
      <pc:docMk/>
      <pc:sldMk cId="575089086" sldId="282"/>
    </pc:sldMkLst>
    <p188:txBody>
      <a:bodyPr/>
      <a:lstStyle/>
      <a:p>
        <a:r>
          <a:rPr lang="es-ES"/>
          <a:t>Ver texto en rojo</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D1F43-C563-48D1-B3BF-CD27DF52B86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494330-9391-470B-82F3-367215B7E650}">
      <dgm:prSet custT="1"/>
      <dgm:spPr>
        <a:solidFill>
          <a:schemeClr val="accent2">
            <a:lumMod val="60000"/>
            <a:lumOff val="40000"/>
          </a:schemeClr>
        </a:solidFill>
      </dgm:spPr>
      <dgm:t>
        <a:bodyPr/>
        <a:lstStyle/>
        <a:p>
          <a:pPr algn="just">
            <a:lnSpc>
              <a:spcPct val="100000"/>
            </a:lnSpc>
          </a:pPr>
          <a:r>
            <a:rPr lang="es-ES" sz="1600" b="1" dirty="0">
              <a:solidFill>
                <a:schemeClr val="tx1"/>
              </a:solidFill>
            </a:rPr>
            <a:t>L1</a:t>
          </a:r>
          <a:r>
            <a:rPr lang="es-ES" sz="1600" dirty="0">
              <a:solidFill>
                <a:schemeClr val="tx1"/>
              </a:solidFill>
            </a:rPr>
            <a:t>: Agrupación formada por mínimo 5 socios de los cuales 4 tienen que ser empresas CNAE turístico y solo 1 puede ser tecnológica. Cuantía de la subvención: 15% Gran Empresa, 50% PYME, siempre y cuando el 30% del presupuesto total del proyecto esté ejecutado por PYMES.</a:t>
          </a:r>
          <a:endParaRPr lang="en-US" sz="1600" dirty="0"/>
        </a:p>
      </dgm:t>
    </dgm:pt>
    <dgm:pt modelId="{68823CF4-1BC4-4E03-BA9C-4C6C1C7E4445}" type="parTrans" cxnId="{A9C61D8B-D9B7-437D-85F6-D565EA10B407}">
      <dgm:prSet/>
      <dgm:spPr/>
      <dgm:t>
        <a:bodyPr/>
        <a:lstStyle/>
        <a:p>
          <a:endParaRPr lang="en-US"/>
        </a:p>
      </dgm:t>
    </dgm:pt>
    <dgm:pt modelId="{97CA2C58-5AF2-46FC-96F9-E5A2570FF266}" type="sibTrans" cxnId="{A9C61D8B-D9B7-437D-85F6-D565EA10B407}">
      <dgm:prSet/>
      <dgm:spPr/>
      <dgm:t>
        <a:bodyPr/>
        <a:lstStyle/>
        <a:p>
          <a:endParaRPr lang="en-US"/>
        </a:p>
      </dgm:t>
    </dgm:pt>
    <dgm:pt modelId="{6B30529C-D36E-4DE9-91E5-D05236B226F9}">
      <dgm:prSet custT="1"/>
      <dgm:spPr>
        <a:solidFill>
          <a:schemeClr val="accent4">
            <a:lumMod val="20000"/>
            <a:lumOff val="80000"/>
          </a:schemeClr>
        </a:solidFill>
      </dgm:spPr>
      <dgm:t>
        <a:bodyPr/>
        <a:lstStyle/>
        <a:p>
          <a:pPr algn="just">
            <a:lnSpc>
              <a:spcPct val="100000"/>
            </a:lnSpc>
          </a:pPr>
          <a:r>
            <a:rPr lang="es-ES" sz="1700" b="1" kern="1200" dirty="0">
              <a:solidFill>
                <a:schemeClr val="tx1"/>
              </a:solidFill>
            </a:rPr>
            <a:t>L2</a:t>
          </a:r>
          <a:r>
            <a:rPr lang="es-ES" sz="1700" kern="1200" dirty="0">
              <a:solidFill>
                <a:schemeClr val="tx1"/>
              </a:solidFill>
            </a:rPr>
            <a:t>: </a:t>
          </a:r>
          <a:r>
            <a:rPr lang="es-ES" sz="1600" kern="1200" dirty="0">
              <a:solidFill>
                <a:schemeClr val="tx1"/>
              </a:solidFill>
              <a:latin typeface="Calibri" panose="020F0502020204030204"/>
              <a:ea typeface="+mn-ea"/>
              <a:cs typeface="+mn-cs"/>
            </a:rPr>
            <a:t>A</a:t>
          </a:r>
          <a:r>
            <a:rPr lang="es-ES" sz="1600" kern="1200" dirty="0">
              <a:solidFill>
                <a:schemeClr val="tx1"/>
              </a:solidFill>
            </a:rPr>
            <a:t>grupación formada por mínimo 3 socios de los cuales 2 tienen que ser empresas CNAE turístico y solo 1 puede ser tecnológica. Cuantía de la subvención: 15% Gran Empresa, 50% PYME, siempre y cuando el 30% del presupuesto total del proyecto esté ejecutado por PYMES.</a:t>
          </a:r>
          <a:endParaRPr lang="en-US" sz="1600" kern="1200" dirty="0">
            <a:solidFill>
              <a:schemeClr val="tx1"/>
            </a:solidFill>
          </a:endParaRPr>
        </a:p>
      </dgm:t>
    </dgm:pt>
    <dgm:pt modelId="{6DE302A9-F1E7-4B62-B867-508438AC93D9}" type="parTrans" cxnId="{A55556A0-E958-4703-A277-605575E2267C}">
      <dgm:prSet/>
      <dgm:spPr/>
      <dgm:t>
        <a:bodyPr/>
        <a:lstStyle/>
        <a:p>
          <a:endParaRPr lang="en-US"/>
        </a:p>
      </dgm:t>
    </dgm:pt>
    <dgm:pt modelId="{AE3719D5-9933-4776-B7AE-0E67C42BF29F}" type="sibTrans" cxnId="{A55556A0-E958-4703-A277-605575E2267C}">
      <dgm:prSet/>
      <dgm:spPr/>
      <dgm:t>
        <a:bodyPr/>
        <a:lstStyle/>
        <a:p>
          <a:endParaRPr lang="en-US"/>
        </a:p>
      </dgm:t>
    </dgm:pt>
    <dgm:pt modelId="{193E1A7C-93E6-464F-917B-A3178244B75A}">
      <dgm:prSet/>
      <dgm:spPr>
        <a:solidFill>
          <a:schemeClr val="accent1">
            <a:lumMod val="20000"/>
            <a:lumOff val="80000"/>
          </a:schemeClr>
        </a:solidFill>
      </dgm:spPr>
      <dgm:t>
        <a:bodyPr/>
        <a:lstStyle/>
        <a:p>
          <a:pPr algn="just">
            <a:lnSpc>
              <a:spcPct val="100000"/>
            </a:lnSpc>
          </a:pPr>
          <a:r>
            <a:rPr lang="es-ES" dirty="0">
              <a:solidFill>
                <a:schemeClr val="tx1"/>
              </a:solidFill>
            </a:rPr>
            <a:t>Adicionalmente  </a:t>
          </a:r>
          <a:r>
            <a:rPr lang="es-ES" dirty="0">
              <a:solidFill>
                <a:schemeClr val="tx1"/>
              </a:solidFill>
              <a:effectLst>
                <a:outerShdw blurRad="38100" dist="38100" dir="2700000" algn="tl">
                  <a:srgbClr val="000000">
                    <a:alpha val="43137"/>
                  </a:srgbClr>
                </a:outerShdw>
              </a:effectLst>
            </a:rPr>
            <a:t>y sin ser carácter obligatorio</a:t>
          </a:r>
          <a:r>
            <a:rPr lang="es-ES" dirty="0">
              <a:solidFill>
                <a:schemeClr val="tx1"/>
              </a:solidFill>
            </a:rPr>
            <a:t>, podrán participar en la Línea 1 y Línea 2 otros beneficiarios que cumplan con los requisitos de </a:t>
          </a:r>
          <a:r>
            <a:rPr lang="es-ES" b="1" dirty="0">
              <a:solidFill>
                <a:schemeClr val="tx1"/>
              </a:solidFill>
            </a:rPr>
            <a:t>agrupaciones de empresas, asociaciones, las federaciones y confederaciones</a:t>
          </a:r>
          <a:r>
            <a:rPr lang="es-ES" dirty="0">
              <a:solidFill>
                <a:schemeClr val="tx1"/>
              </a:solidFill>
            </a:rPr>
            <a:t>. Cuantía de la subvención:70% </a:t>
          </a:r>
          <a:endParaRPr lang="en-US" dirty="0">
            <a:solidFill>
              <a:schemeClr val="tx1"/>
            </a:solidFill>
          </a:endParaRPr>
        </a:p>
      </dgm:t>
    </dgm:pt>
    <dgm:pt modelId="{FC6E8002-CC60-4A48-89E0-542F4216FC54}" type="parTrans" cxnId="{ED7D1C6E-E7E9-4F76-B1DA-4714267D4B38}">
      <dgm:prSet/>
      <dgm:spPr/>
      <dgm:t>
        <a:bodyPr/>
        <a:lstStyle/>
        <a:p>
          <a:endParaRPr lang="en-US"/>
        </a:p>
      </dgm:t>
    </dgm:pt>
    <dgm:pt modelId="{94C0BF49-D6D8-4F7F-903D-08AB33F3667B}" type="sibTrans" cxnId="{ED7D1C6E-E7E9-4F76-B1DA-4714267D4B38}">
      <dgm:prSet/>
      <dgm:spPr/>
      <dgm:t>
        <a:bodyPr/>
        <a:lstStyle/>
        <a:p>
          <a:endParaRPr lang="en-US"/>
        </a:p>
      </dgm:t>
    </dgm:pt>
    <dgm:pt modelId="{574543E4-2CB3-45FB-87F8-324337DA6BD0}" type="pres">
      <dgm:prSet presAssocID="{5D0D1F43-C563-48D1-B3BF-CD27DF52B862}" presName="root" presStyleCnt="0">
        <dgm:presLayoutVars>
          <dgm:dir/>
          <dgm:resizeHandles val="exact"/>
        </dgm:presLayoutVars>
      </dgm:prSet>
      <dgm:spPr/>
    </dgm:pt>
    <dgm:pt modelId="{5FA4644C-72C7-4288-9784-A0A7F7DAA9A2}" type="pres">
      <dgm:prSet presAssocID="{35494330-9391-470B-82F3-367215B7E650}" presName="compNode" presStyleCnt="0"/>
      <dgm:spPr/>
    </dgm:pt>
    <dgm:pt modelId="{AF8214E7-C06A-4DD1-9947-781B1714D204}" type="pres">
      <dgm:prSet presAssocID="{35494330-9391-470B-82F3-367215B7E650}" presName="bgRect" presStyleLbl="bgShp" presStyleIdx="0" presStyleCnt="3"/>
      <dgm:spPr/>
    </dgm:pt>
    <dgm:pt modelId="{292D122C-6C27-49AF-8AA1-E7556AB7676A}" type="pres">
      <dgm:prSet presAssocID="{35494330-9391-470B-82F3-367215B7E6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udad"/>
        </a:ext>
      </dgm:extLst>
    </dgm:pt>
    <dgm:pt modelId="{E43A3A5C-1C4B-44C2-B11B-729D8AC25EF4}" type="pres">
      <dgm:prSet presAssocID="{35494330-9391-470B-82F3-367215B7E650}" presName="spaceRect" presStyleCnt="0"/>
      <dgm:spPr/>
    </dgm:pt>
    <dgm:pt modelId="{943C73F1-C950-4241-9CB5-83BBFDC0E327}" type="pres">
      <dgm:prSet presAssocID="{35494330-9391-470B-82F3-367215B7E650}" presName="parTx" presStyleLbl="revTx" presStyleIdx="0" presStyleCnt="3">
        <dgm:presLayoutVars>
          <dgm:chMax val="0"/>
          <dgm:chPref val="0"/>
        </dgm:presLayoutVars>
      </dgm:prSet>
      <dgm:spPr/>
    </dgm:pt>
    <dgm:pt modelId="{FA4C6F21-42CD-480A-91C8-74D76C335EAD}" type="pres">
      <dgm:prSet presAssocID="{97CA2C58-5AF2-46FC-96F9-E5A2570FF266}" presName="sibTrans" presStyleCnt="0"/>
      <dgm:spPr/>
    </dgm:pt>
    <dgm:pt modelId="{F73934AF-A47F-4E69-94C9-5B8D3964C4E5}" type="pres">
      <dgm:prSet presAssocID="{6B30529C-D36E-4DE9-91E5-D05236B226F9}" presName="compNode" presStyleCnt="0"/>
      <dgm:spPr/>
    </dgm:pt>
    <dgm:pt modelId="{AC1C7AB6-25D3-41CF-A588-6F2297B1749B}" type="pres">
      <dgm:prSet presAssocID="{6B30529C-D36E-4DE9-91E5-D05236B226F9}" presName="bgRect" presStyleLbl="bgShp" presStyleIdx="1" presStyleCnt="3" custLinFactNeighborX="-264" custLinFactNeighborY="-8174"/>
      <dgm:spPr>
        <a:solidFill>
          <a:schemeClr val="accent4">
            <a:lumMod val="60000"/>
            <a:lumOff val="40000"/>
          </a:schemeClr>
        </a:solidFill>
      </dgm:spPr>
    </dgm:pt>
    <dgm:pt modelId="{E951B555-E04A-4EB4-8A1A-27C84061CD60}" type="pres">
      <dgm:prSet presAssocID="{6B30529C-D36E-4DE9-91E5-D05236B226F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DC4E54E2-B919-4E6A-90F0-8B00ADDA00A4}" type="pres">
      <dgm:prSet presAssocID="{6B30529C-D36E-4DE9-91E5-D05236B226F9}" presName="spaceRect" presStyleCnt="0"/>
      <dgm:spPr/>
    </dgm:pt>
    <dgm:pt modelId="{DF8CDEB5-A459-4994-B0C0-F925341AA5B5}" type="pres">
      <dgm:prSet presAssocID="{6B30529C-D36E-4DE9-91E5-D05236B226F9}" presName="parTx" presStyleLbl="revTx" presStyleIdx="1" presStyleCnt="3" custLinFactNeighborX="-295" custLinFactNeighborY="-11358">
        <dgm:presLayoutVars>
          <dgm:chMax val="0"/>
          <dgm:chPref val="0"/>
        </dgm:presLayoutVars>
      </dgm:prSet>
      <dgm:spPr/>
    </dgm:pt>
    <dgm:pt modelId="{2465E113-4416-4B6A-BF9E-921A3C6628D6}" type="pres">
      <dgm:prSet presAssocID="{AE3719D5-9933-4776-B7AE-0E67C42BF29F}" presName="sibTrans" presStyleCnt="0"/>
      <dgm:spPr/>
    </dgm:pt>
    <dgm:pt modelId="{9722DEAE-6BFD-4DF6-B028-73BF6ECC46DE}" type="pres">
      <dgm:prSet presAssocID="{193E1A7C-93E6-464F-917B-A3178244B75A}" presName="compNode" presStyleCnt="0"/>
      <dgm:spPr/>
    </dgm:pt>
    <dgm:pt modelId="{0FC0825D-CD89-4471-B19A-C321989B55F6}" type="pres">
      <dgm:prSet presAssocID="{193E1A7C-93E6-464F-917B-A3178244B75A}" presName="bgRect" presStyleLbl="bgShp" presStyleIdx="2" presStyleCnt="3" custLinFactNeighborY="-23976"/>
      <dgm:spPr>
        <a:solidFill>
          <a:schemeClr val="accent1">
            <a:lumMod val="60000"/>
            <a:lumOff val="40000"/>
          </a:schemeClr>
        </a:solidFill>
      </dgm:spPr>
    </dgm:pt>
    <dgm:pt modelId="{06306E01-782B-4F2E-8BB1-6AE8CF4FA167}" type="pres">
      <dgm:prSet presAssocID="{193E1A7C-93E6-464F-917B-A3178244B75A}" presName="iconRect" presStyleLbl="node1" presStyleIdx="2" presStyleCnt="3" custLinFactNeighborX="-1988" custLinFactNeighborY="-5766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upo"/>
        </a:ext>
      </dgm:extLst>
    </dgm:pt>
    <dgm:pt modelId="{4E1DA433-C387-439E-BD95-F6C87CB1756C}" type="pres">
      <dgm:prSet presAssocID="{193E1A7C-93E6-464F-917B-A3178244B75A}" presName="spaceRect" presStyleCnt="0"/>
      <dgm:spPr/>
    </dgm:pt>
    <dgm:pt modelId="{29568A79-2C73-4376-AE2F-0DAECB4110FE}" type="pres">
      <dgm:prSet presAssocID="{193E1A7C-93E6-464F-917B-A3178244B75A}" presName="parTx" presStyleLbl="revTx" presStyleIdx="2" presStyleCnt="3" custLinFactNeighborX="-295" custLinFactNeighborY="-25352">
        <dgm:presLayoutVars>
          <dgm:chMax val="0"/>
          <dgm:chPref val="0"/>
        </dgm:presLayoutVars>
      </dgm:prSet>
      <dgm:spPr/>
    </dgm:pt>
  </dgm:ptLst>
  <dgm:cxnLst>
    <dgm:cxn modelId="{9F19554B-E050-47E5-BA72-BA499506AE3E}" type="presOf" srcId="{6B30529C-D36E-4DE9-91E5-D05236B226F9}" destId="{DF8CDEB5-A459-4994-B0C0-F925341AA5B5}" srcOrd="0" destOrd="0" presId="urn:microsoft.com/office/officeart/2018/2/layout/IconVerticalSolidList"/>
    <dgm:cxn modelId="{ED7D1C6E-E7E9-4F76-B1DA-4714267D4B38}" srcId="{5D0D1F43-C563-48D1-B3BF-CD27DF52B862}" destId="{193E1A7C-93E6-464F-917B-A3178244B75A}" srcOrd="2" destOrd="0" parTransId="{FC6E8002-CC60-4A48-89E0-542F4216FC54}" sibTransId="{94C0BF49-D6D8-4F7F-903D-08AB33F3667B}"/>
    <dgm:cxn modelId="{E4720972-00A2-4063-A9FF-AD6CA35DC566}" type="presOf" srcId="{193E1A7C-93E6-464F-917B-A3178244B75A}" destId="{29568A79-2C73-4376-AE2F-0DAECB4110FE}" srcOrd="0" destOrd="0" presId="urn:microsoft.com/office/officeart/2018/2/layout/IconVerticalSolidList"/>
    <dgm:cxn modelId="{740F4752-1CCB-495F-BF01-698770187EA6}" type="presOf" srcId="{5D0D1F43-C563-48D1-B3BF-CD27DF52B862}" destId="{574543E4-2CB3-45FB-87F8-324337DA6BD0}" srcOrd="0" destOrd="0" presId="urn:microsoft.com/office/officeart/2018/2/layout/IconVerticalSolidList"/>
    <dgm:cxn modelId="{A9C61D8B-D9B7-437D-85F6-D565EA10B407}" srcId="{5D0D1F43-C563-48D1-B3BF-CD27DF52B862}" destId="{35494330-9391-470B-82F3-367215B7E650}" srcOrd="0" destOrd="0" parTransId="{68823CF4-1BC4-4E03-BA9C-4C6C1C7E4445}" sibTransId="{97CA2C58-5AF2-46FC-96F9-E5A2570FF266}"/>
    <dgm:cxn modelId="{A55556A0-E958-4703-A277-605575E2267C}" srcId="{5D0D1F43-C563-48D1-B3BF-CD27DF52B862}" destId="{6B30529C-D36E-4DE9-91E5-D05236B226F9}" srcOrd="1" destOrd="0" parTransId="{6DE302A9-F1E7-4B62-B867-508438AC93D9}" sibTransId="{AE3719D5-9933-4776-B7AE-0E67C42BF29F}"/>
    <dgm:cxn modelId="{2BABBCC7-3C08-43DD-8E65-2E0A9D203BCC}" type="presOf" srcId="{35494330-9391-470B-82F3-367215B7E650}" destId="{943C73F1-C950-4241-9CB5-83BBFDC0E327}" srcOrd="0" destOrd="0" presId="urn:microsoft.com/office/officeart/2018/2/layout/IconVerticalSolidList"/>
    <dgm:cxn modelId="{74F6881A-1018-4EA8-8597-A0C899C74D91}" type="presParOf" srcId="{574543E4-2CB3-45FB-87F8-324337DA6BD0}" destId="{5FA4644C-72C7-4288-9784-A0A7F7DAA9A2}" srcOrd="0" destOrd="0" presId="urn:microsoft.com/office/officeart/2018/2/layout/IconVerticalSolidList"/>
    <dgm:cxn modelId="{B923D80E-7A00-492B-95D4-C9BB3F083A82}" type="presParOf" srcId="{5FA4644C-72C7-4288-9784-A0A7F7DAA9A2}" destId="{AF8214E7-C06A-4DD1-9947-781B1714D204}" srcOrd="0" destOrd="0" presId="urn:microsoft.com/office/officeart/2018/2/layout/IconVerticalSolidList"/>
    <dgm:cxn modelId="{38C6F585-FF99-487A-9D6C-B3FCCF2107B1}" type="presParOf" srcId="{5FA4644C-72C7-4288-9784-A0A7F7DAA9A2}" destId="{292D122C-6C27-49AF-8AA1-E7556AB7676A}" srcOrd="1" destOrd="0" presId="urn:microsoft.com/office/officeart/2018/2/layout/IconVerticalSolidList"/>
    <dgm:cxn modelId="{342CF050-B9D2-478A-BEF9-6CA42FC50A93}" type="presParOf" srcId="{5FA4644C-72C7-4288-9784-A0A7F7DAA9A2}" destId="{E43A3A5C-1C4B-44C2-B11B-729D8AC25EF4}" srcOrd="2" destOrd="0" presId="urn:microsoft.com/office/officeart/2018/2/layout/IconVerticalSolidList"/>
    <dgm:cxn modelId="{07F7B470-5C31-4E9A-B87B-3C547319BE84}" type="presParOf" srcId="{5FA4644C-72C7-4288-9784-A0A7F7DAA9A2}" destId="{943C73F1-C950-4241-9CB5-83BBFDC0E327}" srcOrd="3" destOrd="0" presId="urn:microsoft.com/office/officeart/2018/2/layout/IconVerticalSolidList"/>
    <dgm:cxn modelId="{AC3C9EB8-5164-480A-8AA7-B94F427A7B3F}" type="presParOf" srcId="{574543E4-2CB3-45FB-87F8-324337DA6BD0}" destId="{FA4C6F21-42CD-480A-91C8-74D76C335EAD}" srcOrd="1" destOrd="0" presId="urn:microsoft.com/office/officeart/2018/2/layout/IconVerticalSolidList"/>
    <dgm:cxn modelId="{D7172A55-FC72-49D9-A488-E02DFC7711D0}" type="presParOf" srcId="{574543E4-2CB3-45FB-87F8-324337DA6BD0}" destId="{F73934AF-A47F-4E69-94C9-5B8D3964C4E5}" srcOrd="2" destOrd="0" presId="urn:microsoft.com/office/officeart/2018/2/layout/IconVerticalSolidList"/>
    <dgm:cxn modelId="{858A0DA3-5485-4983-97A1-5C136D5B9616}" type="presParOf" srcId="{F73934AF-A47F-4E69-94C9-5B8D3964C4E5}" destId="{AC1C7AB6-25D3-41CF-A588-6F2297B1749B}" srcOrd="0" destOrd="0" presId="urn:microsoft.com/office/officeart/2018/2/layout/IconVerticalSolidList"/>
    <dgm:cxn modelId="{9A3F16AF-70A2-4EA4-90F3-40E8EF18C9A2}" type="presParOf" srcId="{F73934AF-A47F-4E69-94C9-5B8D3964C4E5}" destId="{E951B555-E04A-4EB4-8A1A-27C84061CD60}" srcOrd="1" destOrd="0" presId="urn:microsoft.com/office/officeart/2018/2/layout/IconVerticalSolidList"/>
    <dgm:cxn modelId="{AD43CED2-94E8-4880-ACAD-DF5FF005CD1A}" type="presParOf" srcId="{F73934AF-A47F-4E69-94C9-5B8D3964C4E5}" destId="{DC4E54E2-B919-4E6A-90F0-8B00ADDA00A4}" srcOrd="2" destOrd="0" presId="urn:microsoft.com/office/officeart/2018/2/layout/IconVerticalSolidList"/>
    <dgm:cxn modelId="{54301D9C-805A-45DC-B19A-0AE5215E6331}" type="presParOf" srcId="{F73934AF-A47F-4E69-94C9-5B8D3964C4E5}" destId="{DF8CDEB5-A459-4994-B0C0-F925341AA5B5}" srcOrd="3" destOrd="0" presId="urn:microsoft.com/office/officeart/2018/2/layout/IconVerticalSolidList"/>
    <dgm:cxn modelId="{6C3F5F7D-7356-4580-B565-8502E253446E}" type="presParOf" srcId="{574543E4-2CB3-45FB-87F8-324337DA6BD0}" destId="{2465E113-4416-4B6A-BF9E-921A3C6628D6}" srcOrd="3" destOrd="0" presId="urn:microsoft.com/office/officeart/2018/2/layout/IconVerticalSolidList"/>
    <dgm:cxn modelId="{AC45DCEA-1856-4C31-AEC6-7654539E498C}" type="presParOf" srcId="{574543E4-2CB3-45FB-87F8-324337DA6BD0}" destId="{9722DEAE-6BFD-4DF6-B028-73BF6ECC46DE}" srcOrd="4" destOrd="0" presId="urn:microsoft.com/office/officeart/2018/2/layout/IconVerticalSolidList"/>
    <dgm:cxn modelId="{3F42C1B9-3928-48E2-94C5-BD135FEB962D}" type="presParOf" srcId="{9722DEAE-6BFD-4DF6-B028-73BF6ECC46DE}" destId="{0FC0825D-CD89-4471-B19A-C321989B55F6}" srcOrd="0" destOrd="0" presId="urn:microsoft.com/office/officeart/2018/2/layout/IconVerticalSolidList"/>
    <dgm:cxn modelId="{6A3725FB-F02D-4529-A67A-58E761242585}" type="presParOf" srcId="{9722DEAE-6BFD-4DF6-B028-73BF6ECC46DE}" destId="{06306E01-782B-4F2E-8BB1-6AE8CF4FA167}" srcOrd="1" destOrd="0" presId="urn:microsoft.com/office/officeart/2018/2/layout/IconVerticalSolidList"/>
    <dgm:cxn modelId="{D0E8856B-CD2A-42BA-99F1-5E13A2E8E7EA}" type="presParOf" srcId="{9722DEAE-6BFD-4DF6-B028-73BF6ECC46DE}" destId="{4E1DA433-C387-439E-BD95-F6C87CB1756C}" srcOrd="2" destOrd="0" presId="urn:microsoft.com/office/officeart/2018/2/layout/IconVerticalSolidList"/>
    <dgm:cxn modelId="{8711A02C-B308-43EA-9C26-40EBFE1E33FC}" type="presParOf" srcId="{9722DEAE-6BFD-4DF6-B028-73BF6ECC46DE}" destId="{29568A79-2C73-4376-AE2F-0DAECB4110F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162FF0-9E82-4D15-97D7-513F0B32D13C}" type="doc">
      <dgm:prSet loTypeId="urn:microsoft.com/office/officeart/2005/8/layout/vProcess5" loCatId="process" qsTypeId="urn:microsoft.com/office/officeart/2005/8/quickstyle/3d1" qsCatId="3D" csTypeId="urn:microsoft.com/office/officeart/2005/8/colors/colorful3" csCatId="colorful" phldr="1"/>
      <dgm:spPr/>
      <dgm:t>
        <a:bodyPr/>
        <a:lstStyle/>
        <a:p>
          <a:endParaRPr lang="es-ES"/>
        </a:p>
      </dgm:t>
    </dgm:pt>
    <dgm:pt modelId="{33CF00E4-E83E-4793-AB7C-65A3B1364EF1}">
      <dgm:prSet phldrT="[Texto]" custT="1"/>
      <dgm:spPr>
        <a:solidFill>
          <a:schemeClr val="bg1">
            <a:lumMod val="75000"/>
          </a:schemeClr>
        </a:solidFill>
      </dgm:spPr>
      <dgm:t>
        <a:bodyPr/>
        <a:lstStyle/>
        <a:p>
          <a:pPr algn="just"/>
          <a:r>
            <a:rPr lang="es-ES" sz="1400" b="1" dirty="0">
              <a:solidFill>
                <a:schemeClr val="tx1"/>
              </a:solidFill>
              <a:latin typeface="+mn-lt"/>
            </a:rPr>
            <a:t>Se podrá subcontratar hasta el 50% del proyecto en el caso de Líneas 1 y 2, y hasta el 70% en el caso de la Línea 3</a:t>
          </a:r>
          <a:r>
            <a:rPr lang="es-ES" sz="1400" dirty="0">
              <a:solidFill>
                <a:schemeClr val="tx1"/>
              </a:solidFill>
              <a:latin typeface="+mn-lt"/>
            </a:rPr>
            <a:t>.</a:t>
          </a:r>
        </a:p>
      </dgm:t>
    </dgm:pt>
    <dgm:pt modelId="{E9C1E3C4-792E-4AE9-9E05-3D489B1F3986}" type="parTrans" cxnId="{1C3DCA1E-4C7B-46CC-9480-6801910FAC87}">
      <dgm:prSet/>
      <dgm:spPr/>
      <dgm:t>
        <a:bodyPr/>
        <a:lstStyle/>
        <a:p>
          <a:endParaRPr lang="es-ES"/>
        </a:p>
      </dgm:t>
    </dgm:pt>
    <dgm:pt modelId="{88909184-E98A-43A3-93B0-6C187502AF83}" type="sibTrans" cxnId="{1C3DCA1E-4C7B-46CC-9480-6801910FAC87}">
      <dgm:prSet/>
      <dgm:spPr/>
      <dgm:t>
        <a:bodyPr/>
        <a:lstStyle/>
        <a:p>
          <a:endParaRPr lang="es-ES"/>
        </a:p>
      </dgm:t>
    </dgm:pt>
    <dgm:pt modelId="{A44D9184-B83E-4D4F-B5E7-1581272995FD}">
      <dgm:prSet phldrT="[Texto]"/>
      <dgm:spPr>
        <a:solidFill>
          <a:schemeClr val="accent2">
            <a:lumMod val="60000"/>
            <a:lumOff val="40000"/>
          </a:schemeClr>
        </a:solidFill>
      </dgm:spPr>
      <dgm:t>
        <a:bodyPr/>
        <a:lstStyle/>
        <a:p>
          <a:pPr algn="just"/>
          <a:r>
            <a:rPr lang="es-ES" b="1" dirty="0">
              <a:solidFill>
                <a:schemeClr val="tx1"/>
              </a:solidFill>
            </a:rPr>
            <a:t>Si la subcontratación excede del 20 % del importe de la ayuda, y dicho importe sea superior a 60.000 euros, deberá celebrarse un </a:t>
          </a:r>
          <a:r>
            <a:rPr lang="es-ES" b="1" u="sng" dirty="0">
              <a:solidFill>
                <a:schemeClr val="tx1"/>
              </a:solidFill>
            </a:rPr>
            <a:t>contrato por escrito entre las partes</a:t>
          </a:r>
          <a:r>
            <a:rPr lang="es-ES" b="1" dirty="0">
              <a:solidFill>
                <a:schemeClr val="tx1"/>
              </a:solidFill>
            </a:rPr>
            <a:t>, y se deberá presentar con carácter previo a la resolución de concesión</a:t>
          </a:r>
          <a:r>
            <a:rPr lang="es-ES" dirty="0">
              <a:solidFill>
                <a:schemeClr val="tx1"/>
              </a:solidFill>
            </a:rPr>
            <a:t>.</a:t>
          </a:r>
        </a:p>
      </dgm:t>
    </dgm:pt>
    <dgm:pt modelId="{9C5B5803-E3DC-47D3-95AB-1BFB47BBC014}" type="parTrans" cxnId="{AE55C7D3-EA75-47FF-B6B2-35AB9AA63FA0}">
      <dgm:prSet/>
      <dgm:spPr/>
      <dgm:t>
        <a:bodyPr/>
        <a:lstStyle/>
        <a:p>
          <a:endParaRPr lang="es-ES"/>
        </a:p>
      </dgm:t>
    </dgm:pt>
    <dgm:pt modelId="{E149B72C-1595-4A25-A292-EA304D772949}" type="sibTrans" cxnId="{AE55C7D3-EA75-47FF-B6B2-35AB9AA63FA0}">
      <dgm:prSet/>
      <dgm:spPr/>
      <dgm:t>
        <a:bodyPr/>
        <a:lstStyle/>
        <a:p>
          <a:endParaRPr lang="es-ES"/>
        </a:p>
      </dgm:t>
    </dgm:pt>
    <dgm:pt modelId="{2BD50785-3967-4E19-9E76-017EBADD08B2}">
      <dgm:prSet phldrT="[Texto]" custT="1"/>
      <dgm:spPr>
        <a:solidFill>
          <a:srgbClr val="FF7C80"/>
        </a:solidFill>
      </dgm:spPr>
      <dgm:t>
        <a:bodyPr/>
        <a:lstStyle/>
        <a:p>
          <a:pPr algn="just"/>
          <a:r>
            <a:rPr lang="es-ES" sz="1400" b="1" dirty="0">
              <a:solidFill>
                <a:schemeClr val="tx1"/>
              </a:solidFill>
              <a:latin typeface="+mn-lt"/>
            </a:rPr>
            <a:t>Se imputarán a este concepto los gastos de subcontratación exclusivamente derivados del proyecto o actuación</a:t>
          </a:r>
          <a:r>
            <a:rPr lang="es-ES" sz="1400" dirty="0">
              <a:solidFill>
                <a:schemeClr val="tx1"/>
              </a:solidFill>
              <a:latin typeface="+mn-lt"/>
            </a:rPr>
            <a:t>.</a:t>
          </a:r>
        </a:p>
      </dgm:t>
    </dgm:pt>
    <dgm:pt modelId="{E2AC4B75-D404-4C1B-B735-FF30AA4BFAF3}" type="parTrans" cxnId="{6F12660B-1971-4B4E-850B-1B7758676AB6}">
      <dgm:prSet/>
      <dgm:spPr/>
      <dgm:t>
        <a:bodyPr/>
        <a:lstStyle/>
        <a:p>
          <a:endParaRPr lang="es-ES"/>
        </a:p>
      </dgm:t>
    </dgm:pt>
    <dgm:pt modelId="{8FD247FF-D1CB-4AA1-BAC2-8A95DD453B7A}" type="sibTrans" cxnId="{6F12660B-1971-4B4E-850B-1B7758676AB6}">
      <dgm:prSet/>
      <dgm:spPr/>
      <dgm:t>
        <a:bodyPr/>
        <a:lstStyle/>
        <a:p>
          <a:endParaRPr lang="es-ES"/>
        </a:p>
      </dgm:t>
    </dgm:pt>
    <dgm:pt modelId="{13CA327B-F1F7-43A8-BFE1-35A4472E5770}">
      <dgm:prSet phldrT="[Texto]" custT="1"/>
      <dgm:spPr>
        <a:solidFill>
          <a:schemeClr val="accent4">
            <a:lumMod val="60000"/>
            <a:lumOff val="40000"/>
          </a:schemeClr>
        </a:solidFill>
      </dgm:spPr>
      <dgm:t>
        <a:bodyPr/>
        <a:lstStyle/>
        <a:p>
          <a:pPr algn="just"/>
          <a:r>
            <a:rPr lang="es-ES" sz="1400" b="1" dirty="0">
              <a:solidFill>
                <a:schemeClr val="tx1"/>
              </a:solidFill>
            </a:rPr>
            <a:t>En el contrato de subcontratación se deberá acreditar que se recogen las garantías </a:t>
          </a:r>
          <a:r>
            <a:rPr lang="es-ES" sz="1400" b="1" dirty="0">
              <a:solidFill>
                <a:schemeClr val="tx1"/>
              </a:solidFill>
              <a:latin typeface="+mn-lt"/>
            </a:rPr>
            <a:t>precisas</a:t>
          </a:r>
          <a:r>
            <a:rPr lang="es-ES" sz="1400" b="1" dirty="0">
              <a:solidFill>
                <a:schemeClr val="tx1"/>
              </a:solidFill>
            </a:rPr>
            <a:t> para el tratamiento de datos de carácter personal. Los subcontratistas deberán cumplir con el principio de “no causar un perjuicio significativo al medio ambiente y medidas para detectar el fraude y corrupción, prevenir el conflicto de interés y la doble financiación.</a:t>
          </a:r>
          <a:endParaRPr lang="es-ES" sz="1400" dirty="0">
            <a:solidFill>
              <a:schemeClr val="tx1"/>
            </a:solidFill>
          </a:endParaRPr>
        </a:p>
      </dgm:t>
    </dgm:pt>
    <dgm:pt modelId="{B42EF429-6E1F-42C5-9EBF-C2B0FB448ADA}" type="parTrans" cxnId="{A52DE9C6-8810-490E-8725-0642DDFF05C2}">
      <dgm:prSet/>
      <dgm:spPr/>
      <dgm:t>
        <a:bodyPr/>
        <a:lstStyle/>
        <a:p>
          <a:endParaRPr lang="es-ES"/>
        </a:p>
      </dgm:t>
    </dgm:pt>
    <dgm:pt modelId="{D5B484DC-6AC9-4827-869F-C0EE54B41C59}" type="sibTrans" cxnId="{A52DE9C6-8810-490E-8725-0642DDFF05C2}">
      <dgm:prSet/>
      <dgm:spPr/>
      <dgm:t>
        <a:bodyPr/>
        <a:lstStyle/>
        <a:p>
          <a:endParaRPr lang="es-ES"/>
        </a:p>
      </dgm:t>
    </dgm:pt>
    <dgm:pt modelId="{93D1D4AC-3E5C-41ED-8CB8-6F25835A3825}">
      <dgm:prSet phldrT="[Texto]"/>
      <dgm:spPr>
        <a:solidFill>
          <a:schemeClr val="accent6">
            <a:lumMod val="40000"/>
            <a:lumOff val="60000"/>
          </a:schemeClr>
        </a:solidFill>
      </dgm:spPr>
      <dgm:t>
        <a:bodyPr/>
        <a:lstStyle/>
        <a:p>
          <a:pPr algn="just"/>
          <a:r>
            <a:rPr lang="es-ES" b="1" dirty="0">
              <a:solidFill>
                <a:schemeClr val="tx1"/>
              </a:solidFill>
            </a:rPr>
            <a:t>No podrán subcontratarse empresas vinculadas o asociadas, así como los socios entre sí de una misma agrupación</a:t>
          </a:r>
          <a:r>
            <a:rPr lang="es-ES" dirty="0">
              <a:solidFill>
                <a:schemeClr val="tx1"/>
              </a:solidFill>
            </a:rPr>
            <a:t>.</a:t>
          </a:r>
        </a:p>
      </dgm:t>
    </dgm:pt>
    <dgm:pt modelId="{0A526B19-1472-4210-96EB-93C6D5A6E0C7}" type="parTrans" cxnId="{69E9CEE4-EAF9-4D71-94E8-6444E07AA2C3}">
      <dgm:prSet/>
      <dgm:spPr/>
      <dgm:t>
        <a:bodyPr/>
        <a:lstStyle/>
        <a:p>
          <a:endParaRPr lang="es-ES"/>
        </a:p>
      </dgm:t>
    </dgm:pt>
    <dgm:pt modelId="{4A8F0349-7F7F-4ADD-A075-8E1AD1BCACDD}" type="sibTrans" cxnId="{69E9CEE4-EAF9-4D71-94E8-6444E07AA2C3}">
      <dgm:prSet/>
      <dgm:spPr/>
      <dgm:t>
        <a:bodyPr/>
        <a:lstStyle/>
        <a:p>
          <a:endParaRPr lang="es-ES"/>
        </a:p>
      </dgm:t>
    </dgm:pt>
    <dgm:pt modelId="{A992A0C1-61B1-4E3E-892C-5FADB7225EE9}">
      <dgm:prSet phldrT="[Texto]" custScaleY="89319" custLinFactNeighborX="-406" custLinFactNeighborY="-89736"/>
      <dgm:spPr>
        <a:solidFill>
          <a:schemeClr val="accent4">
            <a:lumMod val="60000"/>
            <a:lumOff val="40000"/>
          </a:schemeClr>
        </a:solidFill>
      </dgm:spPr>
      <dgm:t>
        <a:bodyPr/>
        <a:lstStyle/>
        <a:p>
          <a:endParaRPr lang="es-ES"/>
        </a:p>
      </dgm:t>
    </dgm:pt>
    <dgm:pt modelId="{F75688A4-D826-482C-918C-9DC90FF5749E}" type="parTrans" cxnId="{EC5EEDF5-69BD-4DF0-ADD0-860A51462F72}">
      <dgm:prSet/>
      <dgm:spPr/>
      <dgm:t>
        <a:bodyPr/>
        <a:lstStyle/>
        <a:p>
          <a:endParaRPr lang="es-ES"/>
        </a:p>
      </dgm:t>
    </dgm:pt>
    <dgm:pt modelId="{B6EBE7F9-7002-4AF4-8AF7-975143575568}" type="sibTrans" cxnId="{EC5EEDF5-69BD-4DF0-ADD0-860A51462F72}">
      <dgm:prSet/>
      <dgm:spPr/>
      <dgm:t>
        <a:bodyPr/>
        <a:lstStyle/>
        <a:p>
          <a:endParaRPr lang="es-ES"/>
        </a:p>
      </dgm:t>
    </dgm:pt>
    <dgm:pt modelId="{6CF01D45-CF62-4B91-B888-5D38FCE642E2}">
      <dgm:prSet phldrT="[Texto]" custScaleY="89319" custLinFactNeighborX="-406" custLinFactNeighborY="-89736"/>
      <dgm:spPr>
        <a:solidFill>
          <a:schemeClr val="accent4">
            <a:lumMod val="60000"/>
            <a:lumOff val="40000"/>
          </a:schemeClr>
        </a:solidFill>
      </dgm:spPr>
      <dgm:t>
        <a:bodyPr/>
        <a:lstStyle/>
        <a:p>
          <a:endParaRPr lang="es-ES"/>
        </a:p>
      </dgm:t>
    </dgm:pt>
    <dgm:pt modelId="{B6BA359D-DB11-4EF1-854A-1A02BB3ACA27}" type="parTrans" cxnId="{34AB53EE-221B-4131-916A-E355BC9D580F}">
      <dgm:prSet/>
      <dgm:spPr/>
      <dgm:t>
        <a:bodyPr/>
        <a:lstStyle/>
        <a:p>
          <a:endParaRPr lang="es-ES"/>
        </a:p>
      </dgm:t>
    </dgm:pt>
    <dgm:pt modelId="{E4ECBBCE-7412-4440-8E8A-4B9626F90ADC}" type="sibTrans" cxnId="{34AB53EE-221B-4131-916A-E355BC9D580F}">
      <dgm:prSet/>
      <dgm:spPr/>
      <dgm:t>
        <a:bodyPr/>
        <a:lstStyle/>
        <a:p>
          <a:endParaRPr lang="es-ES"/>
        </a:p>
      </dgm:t>
    </dgm:pt>
    <dgm:pt modelId="{BF1B5DEB-F850-41D6-BE0A-489A9AE79EDF}">
      <dgm:prSet phldrT="[Texto]" custScaleY="89319" custLinFactNeighborX="-406" custLinFactNeighborY="-89736"/>
      <dgm:spPr>
        <a:solidFill>
          <a:schemeClr val="accent4">
            <a:lumMod val="60000"/>
            <a:lumOff val="40000"/>
          </a:schemeClr>
        </a:solidFill>
      </dgm:spPr>
      <dgm:t>
        <a:bodyPr/>
        <a:lstStyle/>
        <a:p>
          <a:endParaRPr lang="es-ES"/>
        </a:p>
      </dgm:t>
    </dgm:pt>
    <dgm:pt modelId="{5C67D670-4AF2-4ACC-B157-E4F212C87648}" type="parTrans" cxnId="{BAA22CBD-B96D-4188-9633-F9F25A82F0EB}">
      <dgm:prSet/>
      <dgm:spPr/>
      <dgm:t>
        <a:bodyPr/>
        <a:lstStyle/>
        <a:p>
          <a:endParaRPr lang="es-ES"/>
        </a:p>
      </dgm:t>
    </dgm:pt>
    <dgm:pt modelId="{0D4CE75E-CFA8-49EB-AB99-4AF88FBB956C}" type="sibTrans" cxnId="{BAA22CBD-B96D-4188-9633-F9F25A82F0EB}">
      <dgm:prSet/>
      <dgm:spPr/>
      <dgm:t>
        <a:bodyPr/>
        <a:lstStyle/>
        <a:p>
          <a:endParaRPr lang="es-ES"/>
        </a:p>
      </dgm:t>
    </dgm:pt>
    <dgm:pt modelId="{1D57832D-117A-41D3-A469-8685BACF8644}">
      <dgm:prSet phldrT="[Texto]" custScaleY="89319" custLinFactNeighborX="-406" custLinFactNeighborY="-89736"/>
      <dgm:spPr>
        <a:solidFill>
          <a:schemeClr val="accent6">
            <a:lumMod val="40000"/>
            <a:lumOff val="60000"/>
          </a:schemeClr>
        </a:solidFill>
      </dgm:spPr>
      <dgm:t>
        <a:bodyPr/>
        <a:lstStyle/>
        <a:p>
          <a:endParaRPr lang="es-ES"/>
        </a:p>
      </dgm:t>
    </dgm:pt>
    <dgm:pt modelId="{F433DFFF-236E-4DCA-9CA9-16467121247F}" type="parTrans" cxnId="{B7D11895-19B6-4B79-8792-EB639C4341FD}">
      <dgm:prSet/>
      <dgm:spPr/>
      <dgm:t>
        <a:bodyPr/>
        <a:lstStyle/>
        <a:p>
          <a:endParaRPr lang="es-ES"/>
        </a:p>
      </dgm:t>
    </dgm:pt>
    <dgm:pt modelId="{7FCC8A30-41FF-4D4E-8837-27E18DF8B553}" type="sibTrans" cxnId="{B7D11895-19B6-4B79-8792-EB639C4341FD}">
      <dgm:prSet/>
      <dgm:spPr/>
      <dgm:t>
        <a:bodyPr/>
        <a:lstStyle/>
        <a:p>
          <a:endParaRPr lang="es-ES"/>
        </a:p>
      </dgm:t>
    </dgm:pt>
    <dgm:pt modelId="{C6E311AA-2797-4899-9ED1-83BB15B7FF9B}">
      <dgm:prSet phldrT="[Texto]" custScaleY="75316" custLinFactNeighborX="492" custLinFactNeighborY="-46369"/>
      <dgm:spPr>
        <a:solidFill>
          <a:schemeClr val="accent4">
            <a:lumMod val="60000"/>
            <a:lumOff val="40000"/>
          </a:schemeClr>
        </a:solidFill>
      </dgm:spPr>
      <dgm:t>
        <a:bodyPr/>
        <a:lstStyle/>
        <a:p>
          <a:endParaRPr lang="es-ES"/>
        </a:p>
      </dgm:t>
    </dgm:pt>
    <dgm:pt modelId="{3C8B8197-087D-419D-899C-0BAEAD6F29E1}" type="parTrans" cxnId="{9DE7D040-4DB0-4C1B-A5E4-A55C5F9C777B}">
      <dgm:prSet/>
      <dgm:spPr/>
      <dgm:t>
        <a:bodyPr/>
        <a:lstStyle/>
        <a:p>
          <a:endParaRPr lang="es-ES"/>
        </a:p>
      </dgm:t>
    </dgm:pt>
    <dgm:pt modelId="{B2B70B90-DBEB-4C45-A01A-CFB71B98787B}" type="sibTrans" cxnId="{9DE7D040-4DB0-4C1B-A5E4-A55C5F9C777B}">
      <dgm:prSet/>
      <dgm:spPr/>
      <dgm:t>
        <a:bodyPr/>
        <a:lstStyle/>
        <a:p>
          <a:endParaRPr lang="es-ES"/>
        </a:p>
      </dgm:t>
    </dgm:pt>
    <dgm:pt modelId="{134B3F07-3E5A-4B2D-A48A-D216ED129C3C}">
      <dgm:prSet phldrT="[Texto]" custScaleY="89319" custLinFactNeighborX="-406" custLinFactNeighborY="-60478"/>
      <dgm:spPr>
        <a:solidFill>
          <a:schemeClr val="accent6">
            <a:lumMod val="40000"/>
            <a:lumOff val="60000"/>
          </a:schemeClr>
        </a:solidFill>
      </dgm:spPr>
      <dgm:t>
        <a:bodyPr/>
        <a:lstStyle/>
        <a:p>
          <a:endParaRPr lang="es-ES"/>
        </a:p>
      </dgm:t>
    </dgm:pt>
    <dgm:pt modelId="{83E6A7F5-92A7-4EB5-B86D-8B512F56B91F}" type="parTrans" cxnId="{F2988EC2-B56C-47C7-8E17-62EEE98D6731}">
      <dgm:prSet/>
      <dgm:spPr/>
      <dgm:t>
        <a:bodyPr/>
        <a:lstStyle/>
        <a:p>
          <a:endParaRPr lang="es-ES"/>
        </a:p>
      </dgm:t>
    </dgm:pt>
    <dgm:pt modelId="{544991D0-49A8-4334-8D3D-01984899C518}" type="sibTrans" cxnId="{F2988EC2-B56C-47C7-8E17-62EEE98D6731}">
      <dgm:prSet/>
      <dgm:spPr/>
      <dgm:t>
        <a:bodyPr/>
        <a:lstStyle/>
        <a:p>
          <a:endParaRPr lang="es-ES"/>
        </a:p>
      </dgm:t>
    </dgm:pt>
    <dgm:pt modelId="{11BDF6F8-5498-4628-BB16-C6C5922EFB4B}">
      <dgm:prSet phldrT="[Texto]" custScaleY="76915"/>
      <dgm:spPr>
        <a:solidFill>
          <a:schemeClr val="bg1">
            <a:lumMod val="75000"/>
          </a:schemeClr>
        </a:solidFill>
      </dgm:spPr>
      <dgm:t>
        <a:bodyPr/>
        <a:lstStyle/>
        <a:p>
          <a:endParaRPr lang="es-ES"/>
        </a:p>
      </dgm:t>
    </dgm:pt>
    <dgm:pt modelId="{7EF46031-4111-45ED-B946-47D7C2097E14}" type="parTrans" cxnId="{E56AA15B-E8D7-4C4B-89B4-9CAF2CF3F8E6}">
      <dgm:prSet/>
      <dgm:spPr/>
      <dgm:t>
        <a:bodyPr/>
        <a:lstStyle/>
        <a:p>
          <a:endParaRPr lang="es-ES"/>
        </a:p>
      </dgm:t>
    </dgm:pt>
    <dgm:pt modelId="{CA8456AA-6E25-449C-AAC4-2904A95D98FF}" type="sibTrans" cxnId="{E56AA15B-E8D7-4C4B-89B4-9CAF2CF3F8E6}">
      <dgm:prSet/>
      <dgm:spPr/>
      <dgm:t>
        <a:bodyPr/>
        <a:lstStyle/>
        <a:p>
          <a:endParaRPr lang="es-ES"/>
        </a:p>
      </dgm:t>
    </dgm:pt>
    <dgm:pt modelId="{EAA3C3A6-EE42-4508-921B-90E62288989A}">
      <dgm:prSet phldrT="[Texto]" custScaleY="76915"/>
      <dgm:spPr>
        <a:solidFill>
          <a:schemeClr val="bg1">
            <a:lumMod val="75000"/>
          </a:schemeClr>
        </a:solidFill>
      </dgm:spPr>
      <dgm:t>
        <a:bodyPr/>
        <a:lstStyle/>
        <a:p>
          <a:endParaRPr lang="es-ES"/>
        </a:p>
      </dgm:t>
    </dgm:pt>
    <dgm:pt modelId="{143E6E2A-251B-45AA-8D5B-65D11F52B016}" type="parTrans" cxnId="{A2F85F68-686D-4968-8226-F862EDC55200}">
      <dgm:prSet/>
      <dgm:spPr/>
      <dgm:t>
        <a:bodyPr/>
        <a:lstStyle/>
        <a:p>
          <a:endParaRPr lang="es-ES"/>
        </a:p>
      </dgm:t>
    </dgm:pt>
    <dgm:pt modelId="{49EB2192-97CA-4A74-ABC7-C4FE0C6918E4}" type="sibTrans" cxnId="{A2F85F68-686D-4968-8226-F862EDC55200}">
      <dgm:prSet/>
      <dgm:spPr/>
      <dgm:t>
        <a:bodyPr/>
        <a:lstStyle/>
        <a:p>
          <a:endParaRPr lang="es-ES"/>
        </a:p>
      </dgm:t>
    </dgm:pt>
    <dgm:pt modelId="{3B39907C-BC9C-4099-BC5E-6EC830E62509}">
      <dgm:prSet phldrT="[Texto]" custScaleY="68734" custLinFactNeighborX="516" custLinFactNeighborY="-95988"/>
      <dgm:spPr>
        <a:solidFill>
          <a:schemeClr val="accent6">
            <a:lumMod val="40000"/>
            <a:lumOff val="60000"/>
          </a:schemeClr>
        </a:solidFill>
      </dgm:spPr>
      <dgm:t>
        <a:bodyPr/>
        <a:lstStyle/>
        <a:p>
          <a:endParaRPr lang="es-ES"/>
        </a:p>
      </dgm:t>
    </dgm:pt>
    <dgm:pt modelId="{176DC611-E5F4-4199-94AB-BE4654B59763}" type="parTrans" cxnId="{43FE284E-511D-435C-B138-DF4A0539924F}">
      <dgm:prSet/>
      <dgm:spPr/>
      <dgm:t>
        <a:bodyPr/>
        <a:lstStyle/>
        <a:p>
          <a:endParaRPr lang="es-ES"/>
        </a:p>
      </dgm:t>
    </dgm:pt>
    <dgm:pt modelId="{7E219853-7E35-4E17-912F-1803BBFFC474}" type="sibTrans" cxnId="{43FE284E-511D-435C-B138-DF4A0539924F}">
      <dgm:prSet/>
      <dgm:spPr/>
      <dgm:t>
        <a:bodyPr/>
        <a:lstStyle/>
        <a:p>
          <a:endParaRPr lang="es-ES"/>
        </a:p>
      </dgm:t>
    </dgm:pt>
    <dgm:pt modelId="{214864D8-7224-4262-A2C3-D6794618C568}">
      <dgm:prSet phldrT="[Texto]" custScaleY="68734" custLinFactNeighborX="516" custLinFactNeighborY="-95988"/>
      <dgm:spPr>
        <a:solidFill>
          <a:schemeClr val="accent6">
            <a:lumMod val="40000"/>
            <a:lumOff val="60000"/>
          </a:schemeClr>
        </a:solidFill>
      </dgm:spPr>
      <dgm:t>
        <a:bodyPr/>
        <a:lstStyle/>
        <a:p>
          <a:endParaRPr lang="es-ES"/>
        </a:p>
      </dgm:t>
    </dgm:pt>
    <dgm:pt modelId="{6C515CAA-C0B0-44F7-93AC-C846A367EBF7}" type="parTrans" cxnId="{DC3364B2-239A-47EB-AEFA-0BE49E1A7501}">
      <dgm:prSet/>
      <dgm:spPr/>
      <dgm:t>
        <a:bodyPr/>
        <a:lstStyle/>
        <a:p>
          <a:endParaRPr lang="es-ES"/>
        </a:p>
      </dgm:t>
    </dgm:pt>
    <dgm:pt modelId="{B8CD0C3B-3CF1-43F0-98C0-C40A4046AA62}" type="sibTrans" cxnId="{DC3364B2-239A-47EB-AEFA-0BE49E1A7501}">
      <dgm:prSet/>
      <dgm:spPr/>
      <dgm:t>
        <a:bodyPr/>
        <a:lstStyle/>
        <a:p>
          <a:endParaRPr lang="es-ES"/>
        </a:p>
      </dgm:t>
    </dgm:pt>
    <dgm:pt modelId="{05B6E58D-1288-45D6-A4A5-C21D6429BA68}" type="pres">
      <dgm:prSet presAssocID="{16162FF0-9E82-4D15-97D7-513F0B32D13C}" presName="outerComposite" presStyleCnt="0">
        <dgm:presLayoutVars>
          <dgm:chMax val="5"/>
          <dgm:dir/>
          <dgm:resizeHandles val="exact"/>
        </dgm:presLayoutVars>
      </dgm:prSet>
      <dgm:spPr/>
    </dgm:pt>
    <dgm:pt modelId="{FC93CFCE-17D4-45BF-89BC-B5304ADCCE97}" type="pres">
      <dgm:prSet presAssocID="{16162FF0-9E82-4D15-97D7-513F0B32D13C}" presName="dummyMaxCanvas" presStyleCnt="0">
        <dgm:presLayoutVars/>
      </dgm:prSet>
      <dgm:spPr/>
    </dgm:pt>
    <dgm:pt modelId="{EBD84864-EFD1-4DD2-82EE-C181847B19E9}" type="pres">
      <dgm:prSet presAssocID="{16162FF0-9E82-4D15-97D7-513F0B32D13C}" presName="FiveNodes_1" presStyleLbl="node1" presStyleIdx="0" presStyleCnt="5" custScaleY="62653">
        <dgm:presLayoutVars>
          <dgm:bulletEnabled val="1"/>
        </dgm:presLayoutVars>
      </dgm:prSet>
      <dgm:spPr/>
    </dgm:pt>
    <dgm:pt modelId="{19D81B52-D724-4429-A511-2C817E0D6073}" type="pres">
      <dgm:prSet presAssocID="{16162FF0-9E82-4D15-97D7-513F0B32D13C}" presName="FiveNodes_2" presStyleLbl="node1" presStyleIdx="1" presStyleCnt="5" custScaleY="97681" custLinFactNeighborX="983" custLinFactNeighborY="-20926">
        <dgm:presLayoutVars>
          <dgm:bulletEnabled val="1"/>
        </dgm:presLayoutVars>
      </dgm:prSet>
      <dgm:spPr/>
    </dgm:pt>
    <dgm:pt modelId="{0C59DC33-BBF9-476B-A894-A2C06DDD6609}" type="pres">
      <dgm:prSet presAssocID="{16162FF0-9E82-4D15-97D7-513F0B32D13C}" presName="FiveNodes_3" presStyleLbl="node1" presStyleIdx="2" presStyleCnt="5" custScaleY="74364" custLinFactNeighborX="1336" custLinFactNeighborY="-37658">
        <dgm:presLayoutVars>
          <dgm:bulletEnabled val="1"/>
        </dgm:presLayoutVars>
      </dgm:prSet>
      <dgm:spPr/>
    </dgm:pt>
    <dgm:pt modelId="{9B777CEA-3D0A-495A-9686-AC7470902CF3}" type="pres">
      <dgm:prSet presAssocID="{16162FF0-9E82-4D15-97D7-513F0B32D13C}" presName="FiveNodes_4" presStyleLbl="node1" presStyleIdx="3" presStyleCnt="5" custScaleX="99827" custScaleY="140607" custLinFactNeighborX="962" custLinFactNeighborY="-31332">
        <dgm:presLayoutVars>
          <dgm:bulletEnabled val="1"/>
        </dgm:presLayoutVars>
      </dgm:prSet>
      <dgm:spPr/>
    </dgm:pt>
    <dgm:pt modelId="{ABCA3518-0C8B-48DA-890C-E5693F9F02EB}" type="pres">
      <dgm:prSet presAssocID="{16162FF0-9E82-4D15-97D7-513F0B32D13C}" presName="FiveNodes_5" presStyleLbl="node1" presStyleIdx="4" presStyleCnt="5" custScaleX="97751" custScaleY="68734" custLinFactNeighborX="-825" custLinFactNeighborY="-28050">
        <dgm:presLayoutVars>
          <dgm:bulletEnabled val="1"/>
        </dgm:presLayoutVars>
      </dgm:prSet>
      <dgm:spPr/>
    </dgm:pt>
    <dgm:pt modelId="{88C5D60B-485F-4F01-B9A4-7423A0BE8E6D}" type="pres">
      <dgm:prSet presAssocID="{16162FF0-9E82-4D15-97D7-513F0B32D13C}" presName="FiveConn_1-2" presStyleLbl="fgAccFollowNode1" presStyleIdx="0" presStyleCnt="4">
        <dgm:presLayoutVars>
          <dgm:bulletEnabled val="1"/>
        </dgm:presLayoutVars>
      </dgm:prSet>
      <dgm:spPr/>
    </dgm:pt>
    <dgm:pt modelId="{D788EC80-8444-4FDC-878E-AFF260760CC8}" type="pres">
      <dgm:prSet presAssocID="{16162FF0-9E82-4D15-97D7-513F0B32D13C}" presName="FiveConn_2-3" presStyleLbl="fgAccFollowNode1" presStyleIdx="1" presStyleCnt="4">
        <dgm:presLayoutVars>
          <dgm:bulletEnabled val="1"/>
        </dgm:presLayoutVars>
      </dgm:prSet>
      <dgm:spPr/>
    </dgm:pt>
    <dgm:pt modelId="{60768E7A-6542-4899-ADB5-5ED0BCC4CBCA}" type="pres">
      <dgm:prSet presAssocID="{16162FF0-9E82-4D15-97D7-513F0B32D13C}" presName="FiveConn_3-4" presStyleLbl="fgAccFollowNode1" presStyleIdx="2" presStyleCnt="4" custLinFactNeighborX="-6743" custLinFactNeighborY="-2861">
        <dgm:presLayoutVars>
          <dgm:bulletEnabled val="1"/>
        </dgm:presLayoutVars>
      </dgm:prSet>
      <dgm:spPr/>
    </dgm:pt>
    <dgm:pt modelId="{6D359A7D-3DA5-4248-8526-46B30854FAF5}" type="pres">
      <dgm:prSet presAssocID="{16162FF0-9E82-4D15-97D7-513F0B32D13C}" presName="FiveConn_4-5" presStyleLbl="fgAccFollowNode1" presStyleIdx="3" presStyleCnt="4" custLinFactNeighborX="-7813" custLinFactNeighborY="4573">
        <dgm:presLayoutVars>
          <dgm:bulletEnabled val="1"/>
        </dgm:presLayoutVars>
      </dgm:prSet>
      <dgm:spPr/>
    </dgm:pt>
    <dgm:pt modelId="{050B5415-3B45-46A4-BBC8-5D7C5D22546F}" type="pres">
      <dgm:prSet presAssocID="{16162FF0-9E82-4D15-97D7-513F0B32D13C}" presName="FiveNodes_1_text" presStyleLbl="node1" presStyleIdx="4" presStyleCnt="5">
        <dgm:presLayoutVars>
          <dgm:bulletEnabled val="1"/>
        </dgm:presLayoutVars>
      </dgm:prSet>
      <dgm:spPr/>
    </dgm:pt>
    <dgm:pt modelId="{0E93B3C7-68A1-468E-A9E8-50DE91FC1334}" type="pres">
      <dgm:prSet presAssocID="{16162FF0-9E82-4D15-97D7-513F0B32D13C}" presName="FiveNodes_2_text" presStyleLbl="node1" presStyleIdx="4" presStyleCnt="5">
        <dgm:presLayoutVars>
          <dgm:bulletEnabled val="1"/>
        </dgm:presLayoutVars>
      </dgm:prSet>
      <dgm:spPr/>
    </dgm:pt>
    <dgm:pt modelId="{CEB229E3-C1E2-4142-81B3-5BB266DBB76F}" type="pres">
      <dgm:prSet presAssocID="{16162FF0-9E82-4D15-97D7-513F0B32D13C}" presName="FiveNodes_3_text" presStyleLbl="node1" presStyleIdx="4" presStyleCnt="5">
        <dgm:presLayoutVars>
          <dgm:bulletEnabled val="1"/>
        </dgm:presLayoutVars>
      </dgm:prSet>
      <dgm:spPr/>
    </dgm:pt>
    <dgm:pt modelId="{32A1C380-B032-4886-8D70-97B9827F4E41}" type="pres">
      <dgm:prSet presAssocID="{16162FF0-9E82-4D15-97D7-513F0B32D13C}" presName="FiveNodes_4_text" presStyleLbl="node1" presStyleIdx="4" presStyleCnt="5">
        <dgm:presLayoutVars>
          <dgm:bulletEnabled val="1"/>
        </dgm:presLayoutVars>
      </dgm:prSet>
      <dgm:spPr/>
    </dgm:pt>
    <dgm:pt modelId="{845181EE-1F21-4C7C-8CC2-EE06FD0B2659}" type="pres">
      <dgm:prSet presAssocID="{16162FF0-9E82-4D15-97D7-513F0B32D13C}" presName="FiveNodes_5_text" presStyleLbl="node1" presStyleIdx="4" presStyleCnt="5">
        <dgm:presLayoutVars>
          <dgm:bulletEnabled val="1"/>
        </dgm:presLayoutVars>
      </dgm:prSet>
      <dgm:spPr/>
    </dgm:pt>
  </dgm:ptLst>
  <dgm:cxnLst>
    <dgm:cxn modelId="{6F12660B-1971-4B4E-850B-1B7758676AB6}" srcId="{16162FF0-9E82-4D15-97D7-513F0B32D13C}" destId="{2BD50785-3967-4E19-9E76-017EBADD08B2}" srcOrd="2" destOrd="0" parTransId="{E2AC4B75-D404-4C1B-B735-FF30AA4BFAF3}" sibTransId="{8FD247FF-D1CB-4AA1-BAC2-8A95DD453B7A}"/>
    <dgm:cxn modelId="{8B575A0E-C5E1-44B8-BB5E-E35426BF777C}" type="presOf" srcId="{93D1D4AC-3E5C-41ED-8CB8-6F25835A3825}" destId="{845181EE-1F21-4C7C-8CC2-EE06FD0B2659}" srcOrd="1" destOrd="0" presId="urn:microsoft.com/office/officeart/2005/8/layout/vProcess5"/>
    <dgm:cxn modelId="{7853951A-D9C4-4AC5-B187-5FD0F9376ABA}" type="presOf" srcId="{13CA327B-F1F7-43A8-BFE1-35A4472E5770}" destId="{32A1C380-B032-4886-8D70-97B9827F4E41}" srcOrd="1" destOrd="0" presId="urn:microsoft.com/office/officeart/2005/8/layout/vProcess5"/>
    <dgm:cxn modelId="{1C3DCA1E-4C7B-46CC-9480-6801910FAC87}" srcId="{16162FF0-9E82-4D15-97D7-513F0B32D13C}" destId="{33CF00E4-E83E-4793-AB7C-65A3B1364EF1}" srcOrd="0" destOrd="0" parTransId="{E9C1E3C4-792E-4AE9-9E05-3D489B1F3986}" sibTransId="{88909184-E98A-43A3-93B0-6C187502AF83}"/>
    <dgm:cxn modelId="{7687C027-A416-4F75-A91A-F95B14CFE43C}" type="presOf" srcId="{A44D9184-B83E-4D4F-B5E7-1581272995FD}" destId="{19D81B52-D724-4429-A511-2C817E0D6073}" srcOrd="0" destOrd="0" presId="urn:microsoft.com/office/officeart/2005/8/layout/vProcess5"/>
    <dgm:cxn modelId="{1016583A-5534-413C-A27D-6BC2AD118A5C}" type="presOf" srcId="{E149B72C-1595-4A25-A292-EA304D772949}" destId="{D788EC80-8444-4FDC-878E-AFF260760CC8}" srcOrd="0" destOrd="0" presId="urn:microsoft.com/office/officeart/2005/8/layout/vProcess5"/>
    <dgm:cxn modelId="{F9D1D63A-2461-48AE-8602-51A4D4470B7D}" type="presOf" srcId="{88909184-E98A-43A3-93B0-6C187502AF83}" destId="{88C5D60B-485F-4F01-B9A4-7423A0BE8E6D}" srcOrd="0" destOrd="0" presId="urn:microsoft.com/office/officeart/2005/8/layout/vProcess5"/>
    <dgm:cxn modelId="{9DE7D040-4DB0-4C1B-A5E4-A55C5F9C777B}" srcId="{16162FF0-9E82-4D15-97D7-513F0B32D13C}" destId="{C6E311AA-2797-4899-9ED1-83BB15B7FF9B}" srcOrd="9" destOrd="0" parTransId="{3C8B8197-087D-419D-899C-0BAEAD6F29E1}" sibTransId="{B2B70B90-DBEB-4C45-A01A-CFB71B98787B}"/>
    <dgm:cxn modelId="{E56AA15B-E8D7-4C4B-89B4-9CAF2CF3F8E6}" srcId="{16162FF0-9E82-4D15-97D7-513F0B32D13C}" destId="{11BDF6F8-5498-4628-BB16-C6C5922EFB4B}" srcOrd="11" destOrd="0" parTransId="{7EF46031-4111-45ED-B946-47D7C2097E14}" sibTransId="{CA8456AA-6E25-449C-AAC4-2904A95D98FF}"/>
    <dgm:cxn modelId="{A2F85F68-686D-4968-8226-F862EDC55200}" srcId="{16162FF0-9E82-4D15-97D7-513F0B32D13C}" destId="{EAA3C3A6-EE42-4508-921B-90E62288989A}" srcOrd="12" destOrd="0" parTransId="{143E6E2A-251B-45AA-8D5B-65D11F52B016}" sibTransId="{49EB2192-97CA-4A74-ABC7-C4FE0C6918E4}"/>
    <dgm:cxn modelId="{43FE284E-511D-435C-B138-DF4A0539924F}" srcId="{16162FF0-9E82-4D15-97D7-513F0B32D13C}" destId="{3B39907C-BC9C-4099-BC5E-6EC830E62509}" srcOrd="13" destOrd="0" parTransId="{176DC611-E5F4-4199-94AB-BE4654B59763}" sibTransId="{7E219853-7E35-4E17-912F-1803BBFFC474}"/>
    <dgm:cxn modelId="{5066C176-1154-438F-8E8E-33ACDA9DD8CD}" type="presOf" srcId="{2BD50785-3967-4E19-9E76-017EBADD08B2}" destId="{CEB229E3-C1E2-4142-81B3-5BB266DBB76F}" srcOrd="1" destOrd="0" presId="urn:microsoft.com/office/officeart/2005/8/layout/vProcess5"/>
    <dgm:cxn modelId="{9AF05E77-1E25-408F-94BF-560D0DA1E6A0}" type="presOf" srcId="{A44D9184-B83E-4D4F-B5E7-1581272995FD}" destId="{0E93B3C7-68A1-468E-A9E8-50DE91FC1334}" srcOrd="1" destOrd="0" presId="urn:microsoft.com/office/officeart/2005/8/layout/vProcess5"/>
    <dgm:cxn modelId="{B7D11895-19B6-4B79-8792-EB639C4341FD}" srcId="{16162FF0-9E82-4D15-97D7-513F0B32D13C}" destId="{1D57832D-117A-41D3-A469-8685BACF8644}" srcOrd="8" destOrd="0" parTransId="{F433DFFF-236E-4DCA-9CA9-16467121247F}" sibTransId="{7FCC8A30-41FF-4D4E-8837-27E18DF8B553}"/>
    <dgm:cxn modelId="{7EBF0D97-4DE4-424C-B1EF-C90670C1389E}" type="presOf" srcId="{33CF00E4-E83E-4793-AB7C-65A3B1364EF1}" destId="{050B5415-3B45-46A4-BBC8-5D7C5D22546F}" srcOrd="1" destOrd="0" presId="urn:microsoft.com/office/officeart/2005/8/layout/vProcess5"/>
    <dgm:cxn modelId="{5D366498-B29D-4CEF-A7D7-64C30B1EF4BD}" type="presOf" srcId="{D5B484DC-6AC9-4827-869F-C0EE54B41C59}" destId="{6D359A7D-3DA5-4248-8526-46B30854FAF5}" srcOrd="0" destOrd="0" presId="urn:microsoft.com/office/officeart/2005/8/layout/vProcess5"/>
    <dgm:cxn modelId="{3811E29B-24C0-43C8-A642-C588F1D7F63E}" type="presOf" srcId="{93D1D4AC-3E5C-41ED-8CB8-6F25835A3825}" destId="{ABCA3518-0C8B-48DA-890C-E5693F9F02EB}" srcOrd="0" destOrd="0" presId="urn:microsoft.com/office/officeart/2005/8/layout/vProcess5"/>
    <dgm:cxn modelId="{C6854CA8-7ED6-4358-B6C6-0B2758248245}" type="presOf" srcId="{33CF00E4-E83E-4793-AB7C-65A3B1364EF1}" destId="{EBD84864-EFD1-4DD2-82EE-C181847B19E9}" srcOrd="0" destOrd="0" presId="urn:microsoft.com/office/officeart/2005/8/layout/vProcess5"/>
    <dgm:cxn modelId="{DC3364B2-239A-47EB-AEFA-0BE49E1A7501}" srcId="{16162FF0-9E82-4D15-97D7-513F0B32D13C}" destId="{214864D8-7224-4262-A2C3-D6794618C568}" srcOrd="14" destOrd="0" parTransId="{6C515CAA-C0B0-44F7-93AC-C846A367EBF7}" sibTransId="{B8CD0C3B-3CF1-43F0-98C0-C40A4046AA62}"/>
    <dgm:cxn modelId="{BAA22CBD-B96D-4188-9633-F9F25A82F0EB}" srcId="{16162FF0-9E82-4D15-97D7-513F0B32D13C}" destId="{BF1B5DEB-F850-41D6-BE0A-489A9AE79EDF}" srcOrd="7" destOrd="0" parTransId="{5C67D670-4AF2-4ACC-B157-E4F212C87648}" sibTransId="{0D4CE75E-CFA8-49EB-AB99-4AF88FBB956C}"/>
    <dgm:cxn modelId="{F2988EC2-B56C-47C7-8E17-62EEE98D6731}" srcId="{16162FF0-9E82-4D15-97D7-513F0B32D13C}" destId="{134B3F07-3E5A-4B2D-A48A-D216ED129C3C}" srcOrd="10" destOrd="0" parTransId="{83E6A7F5-92A7-4EB5-B86D-8B512F56B91F}" sibTransId="{544991D0-49A8-4334-8D3D-01984899C518}"/>
    <dgm:cxn modelId="{AD0A64C6-3374-4232-B1BA-C2F7AF881CCD}" type="presOf" srcId="{16162FF0-9E82-4D15-97D7-513F0B32D13C}" destId="{05B6E58D-1288-45D6-A4A5-C21D6429BA68}" srcOrd="0" destOrd="0" presId="urn:microsoft.com/office/officeart/2005/8/layout/vProcess5"/>
    <dgm:cxn modelId="{F59464C6-C428-4416-AFFA-ACB6C4352EAB}" type="presOf" srcId="{8FD247FF-D1CB-4AA1-BAC2-8A95DD453B7A}" destId="{60768E7A-6542-4899-ADB5-5ED0BCC4CBCA}" srcOrd="0" destOrd="0" presId="urn:microsoft.com/office/officeart/2005/8/layout/vProcess5"/>
    <dgm:cxn modelId="{A52DE9C6-8810-490E-8725-0642DDFF05C2}" srcId="{16162FF0-9E82-4D15-97D7-513F0B32D13C}" destId="{13CA327B-F1F7-43A8-BFE1-35A4472E5770}" srcOrd="3" destOrd="0" parTransId="{B42EF429-6E1F-42C5-9EBF-C2B0FB448ADA}" sibTransId="{D5B484DC-6AC9-4827-869F-C0EE54B41C59}"/>
    <dgm:cxn modelId="{23FE41C7-A0C8-45DE-BBD9-7BC121AABB4E}" type="presOf" srcId="{13CA327B-F1F7-43A8-BFE1-35A4472E5770}" destId="{9B777CEA-3D0A-495A-9686-AC7470902CF3}" srcOrd="0" destOrd="0" presId="urn:microsoft.com/office/officeart/2005/8/layout/vProcess5"/>
    <dgm:cxn modelId="{AE55C7D3-EA75-47FF-B6B2-35AB9AA63FA0}" srcId="{16162FF0-9E82-4D15-97D7-513F0B32D13C}" destId="{A44D9184-B83E-4D4F-B5E7-1581272995FD}" srcOrd="1" destOrd="0" parTransId="{9C5B5803-E3DC-47D3-95AB-1BFB47BBC014}" sibTransId="{E149B72C-1595-4A25-A292-EA304D772949}"/>
    <dgm:cxn modelId="{69E9CEE4-EAF9-4D71-94E8-6444E07AA2C3}" srcId="{16162FF0-9E82-4D15-97D7-513F0B32D13C}" destId="{93D1D4AC-3E5C-41ED-8CB8-6F25835A3825}" srcOrd="4" destOrd="0" parTransId="{0A526B19-1472-4210-96EB-93C6D5A6E0C7}" sibTransId="{4A8F0349-7F7F-4ADD-A075-8E1AD1BCACDD}"/>
    <dgm:cxn modelId="{34AB53EE-221B-4131-916A-E355BC9D580F}" srcId="{16162FF0-9E82-4D15-97D7-513F0B32D13C}" destId="{6CF01D45-CF62-4B91-B888-5D38FCE642E2}" srcOrd="6" destOrd="0" parTransId="{B6BA359D-DB11-4EF1-854A-1A02BB3ACA27}" sibTransId="{E4ECBBCE-7412-4440-8E8A-4B9626F90ADC}"/>
    <dgm:cxn modelId="{EC5EEDF5-69BD-4DF0-ADD0-860A51462F72}" srcId="{16162FF0-9E82-4D15-97D7-513F0B32D13C}" destId="{A992A0C1-61B1-4E3E-892C-5FADB7225EE9}" srcOrd="5" destOrd="0" parTransId="{F75688A4-D826-482C-918C-9DC90FF5749E}" sibTransId="{B6EBE7F9-7002-4AF4-8AF7-975143575568}"/>
    <dgm:cxn modelId="{50D6AFFB-00A6-4F7D-AC20-43FC5EB8D91B}" type="presOf" srcId="{2BD50785-3967-4E19-9E76-017EBADD08B2}" destId="{0C59DC33-BBF9-476B-A894-A2C06DDD6609}" srcOrd="0" destOrd="0" presId="urn:microsoft.com/office/officeart/2005/8/layout/vProcess5"/>
    <dgm:cxn modelId="{C3D93E47-E059-4067-854D-F682A879E1B9}" type="presParOf" srcId="{05B6E58D-1288-45D6-A4A5-C21D6429BA68}" destId="{FC93CFCE-17D4-45BF-89BC-B5304ADCCE97}" srcOrd="0" destOrd="0" presId="urn:microsoft.com/office/officeart/2005/8/layout/vProcess5"/>
    <dgm:cxn modelId="{4E15AAF4-FD7F-453C-80AC-C314304EFD51}" type="presParOf" srcId="{05B6E58D-1288-45D6-A4A5-C21D6429BA68}" destId="{EBD84864-EFD1-4DD2-82EE-C181847B19E9}" srcOrd="1" destOrd="0" presId="urn:microsoft.com/office/officeart/2005/8/layout/vProcess5"/>
    <dgm:cxn modelId="{C17D3E2F-A25F-40DC-ABC7-619A46E44FDC}" type="presParOf" srcId="{05B6E58D-1288-45D6-A4A5-C21D6429BA68}" destId="{19D81B52-D724-4429-A511-2C817E0D6073}" srcOrd="2" destOrd="0" presId="urn:microsoft.com/office/officeart/2005/8/layout/vProcess5"/>
    <dgm:cxn modelId="{D9E4C515-4091-4133-ACEB-B292B22C31C2}" type="presParOf" srcId="{05B6E58D-1288-45D6-A4A5-C21D6429BA68}" destId="{0C59DC33-BBF9-476B-A894-A2C06DDD6609}" srcOrd="3" destOrd="0" presId="urn:microsoft.com/office/officeart/2005/8/layout/vProcess5"/>
    <dgm:cxn modelId="{38868228-0A94-4B95-8918-9457A2884117}" type="presParOf" srcId="{05B6E58D-1288-45D6-A4A5-C21D6429BA68}" destId="{9B777CEA-3D0A-495A-9686-AC7470902CF3}" srcOrd="4" destOrd="0" presId="urn:microsoft.com/office/officeart/2005/8/layout/vProcess5"/>
    <dgm:cxn modelId="{09141F87-EA92-4336-BED9-283B589F28C2}" type="presParOf" srcId="{05B6E58D-1288-45D6-A4A5-C21D6429BA68}" destId="{ABCA3518-0C8B-48DA-890C-E5693F9F02EB}" srcOrd="5" destOrd="0" presId="urn:microsoft.com/office/officeart/2005/8/layout/vProcess5"/>
    <dgm:cxn modelId="{AA96D461-0CA0-4AB7-9BAA-B281EA20CE7B}" type="presParOf" srcId="{05B6E58D-1288-45D6-A4A5-C21D6429BA68}" destId="{88C5D60B-485F-4F01-B9A4-7423A0BE8E6D}" srcOrd="6" destOrd="0" presId="urn:microsoft.com/office/officeart/2005/8/layout/vProcess5"/>
    <dgm:cxn modelId="{F49AB075-187E-4092-8B95-41BE5B850649}" type="presParOf" srcId="{05B6E58D-1288-45D6-A4A5-C21D6429BA68}" destId="{D788EC80-8444-4FDC-878E-AFF260760CC8}" srcOrd="7" destOrd="0" presId="urn:microsoft.com/office/officeart/2005/8/layout/vProcess5"/>
    <dgm:cxn modelId="{3AF95948-44C8-4A87-8C9A-0D1921372FEC}" type="presParOf" srcId="{05B6E58D-1288-45D6-A4A5-C21D6429BA68}" destId="{60768E7A-6542-4899-ADB5-5ED0BCC4CBCA}" srcOrd="8" destOrd="0" presId="urn:microsoft.com/office/officeart/2005/8/layout/vProcess5"/>
    <dgm:cxn modelId="{56279638-F987-4393-8BDE-2CC0E5F822F5}" type="presParOf" srcId="{05B6E58D-1288-45D6-A4A5-C21D6429BA68}" destId="{6D359A7D-3DA5-4248-8526-46B30854FAF5}" srcOrd="9" destOrd="0" presId="urn:microsoft.com/office/officeart/2005/8/layout/vProcess5"/>
    <dgm:cxn modelId="{1417EAD9-B631-45C3-97F3-9F1D4EABB7DA}" type="presParOf" srcId="{05B6E58D-1288-45D6-A4A5-C21D6429BA68}" destId="{050B5415-3B45-46A4-BBC8-5D7C5D22546F}" srcOrd="10" destOrd="0" presId="urn:microsoft.com/office/officeart/2005/8/layout/vProcess5"/>
    <dgm:cxn modelId="{E5BE8F35-30DD-4599-94B9-88B0AAA1C4F7}" type="presParOf" srcId="{05B6E58D-1288-45D6-A4A5-C21D6429BA68}" destId="{0E93B3C7-68A1-468E-A9E8-50DE91FC1334}" srcOrd="11" destOrd="0" presId="urn:microsoft.com/office/officeart/2005/8/layout/vProcess5"/>
    <dgm:cxn modelId="{6D5FBAA2-C623-413F-B149-73CBB3C1E2FE}" type="presParOf" srcId="{05B6E58D-1288-45D6-A4A5-C21D6429BA68}" destId="{CEB229E3-C1E2-4142-81B3-5BB266DBB76F}" srcOrd="12" destOrd="0" presId="urn:microsoft.com/office/officeart/2005/8/layout/vProcess5"/>
    <dgm:cxn modelId="{3484DE3F-6363-439D-843C-CB24BFDE7839}" type="presParOf" srcId="{05B6E58D-1288-45D6-A4A5-C21D6429BA68}" destId="{32A1C380-B032-4886-8D70-97B9827F4E41}" srcOrd="13" destOrd="0" presId="urn:microsoft.com/office/officeart/2005/8/layout/vProcess5"/>
    <dgm:cxn modelId="{65073D3E-6B3A-452C-B125-1684E148F4E7}" type="presParOf" srcId="{05B6E58D-1288-45D6-A4A5-C21D6429BA68}" destId="{845181EE-1F21-4C7C-8CC2-EE06FD0B265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214E7-C06A-4DD1-9947-781B1714D204}">
      <dsp:nvSpPr>
        <dsp:cNvPr id="0" name=""/>
        <dsp:cNvSpPr/>
      </dsp:nvSpPr>
      <dsp:spPr>
        <a:xfrm>
          <a:off x="0" y="2843"/>
          <a:ext cx="10451592" cy="896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2D122C-6C27-49AF-8AA1-E7556AB7676A}">
      <dsp:nvSpPr>
        <dsp:cNvPr id="0" name=""/>
        <dsp:cNvSpPr/>
      </dsp:nvSpPr>
      <dsp:spPr>
        <a:xfrm>
          <a:off x="271229" y="204584"/>
          <a:ext cx="493627" cy="4931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3C73F1-C950-4241-9CB5-83BBFDC0E327}">
      <dsp:nvSpPr>
        <dsp:cNvPr id="0" name=""/>
        <dsp:cNvSpPr/>
      </dsp:nvSpPr>
      <dsp:spPr>
        <a:xfrm>
          <a:off x="1036087" y="2843"/>
          <a:ext cx="9374911" cy="897504"/>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4986" tIns="94986" rIns="94986" bIns="94986" numCol="1" spcCol="1270" anchor="ctr" anchorCtr="0">
          <a:noAutofit/>
        </a:bodyPr>
        <a:lstStyle/>
        <a:p>
          <a:pPr marL="0" lvl="0" indent="0" algn="just" defTabSz="711200">
            <a:lnSpc>
              <a:spcPct val="100000"/>
            </a:lnSpc>
            <a:spcBef>
              <a:spcPct val="0"/>
            </a:spcBef>
            <a:spcAft>
              <a:spcPct val="35000"/>
            </a:spcAft>
            <a:buNone/>
          </a:pPr>
          <a:r>
            <a:rPr lang="es-ES" sz="1600" b="1" kern="1200" dirty="0">
              <a:solidFill>
                <a:schemeClr val="tx1"/>
              </a:solidFill>
            </a:rPr>
            <a:t>L1</a:t>
          </a:r>
          <a:r>
            <a:rPr lang="es-ES" sz="1600" kern="1200" dirty="0">
              <a:solidFill>
                <a:schemeClr val="tx1"/>
              </a:solidFill>
            </a:rPr>
            <a:t>: Agrupación formada por mínimo 5 socios de los cuales 4 tienen que ser empresas CNAE turístico y solo 1 puede ser tecnológica. Cuantía de la subvención: 15% Gran Empresa, 50% PYME, siempre y cuando el 30% del presupuesto total del proyecto esté ejecutado por PYMES.</a:t>
          </a:r>
          <a:endParaRPr lang="en-US" sz="1600" kern="1200" dirty="0"/>
        </a:p>
      </dsp:txBody>
      <dsp:txXfrm>
        <a:off x="1036087" y="2843"/>
        <a:ext cx="9374911" cy="897504"/>
      </dsp:txXfrm>
    </dsp:sp>
    <dsp:sp modelId="{AC1C7AB6-25D3-41CF-A588-6F2297B1749B}">
      <dsp:nvSpPr>
        <dsp:cNvPr id="0" name=""/>
        <dsp:cNvSpPr/>
      </dsp:nvSpPr>
      <dsp:spPr>
        <a:xfrm>
          <a:off x="0" y="1044634"/>
          <a:ext cx="10451592" cy="896627"/>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E951B555-E04A-4EB4-8A1A-27C84061CD60}">
      <dsp:nvSpPr>
        <dsp:cNvPr id="0" name=""/>
        <dsp:cNvSpPr/>
      </dsp:nvSpPr>
      <dsp:spPr>
        <a:xfrm>
          <a:off x="271229" y="1319665"/>
          <a:ext cx="493627" cy="4931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8CDEB5-A459-4994-B0C0-F925341AA5B5}">
      <dsp:nvSpPr>
        <dsp:cNvPr id="0" name=""/>
        <dsp:cNvSpPr/>
      </dsp:nvSpPr>
      <dsp:spPr>
        <a:xfrm>
          <a:off x="1008431" y="1015985"/>
          <a:ext cx="9374911" cy="897504"/>
        </a:xfrm>
        <a:prstGeom prst="rect">
          <a:avLst/>
        </a:prstGeom>
        <a:solidFill>
          <a:schemeClr val="accent4">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4986" tIns="94986" rIns="94986" bIns="94986" numCol="1" spcCol="1270" anchor="ctr" anchorCtr="0">
          <a:noAutofit/>
        </a:bodyPr>
        <a:lstStyle/>
        <a:p>
          <a:pPr marL="0" lvl="0" indent="0" algn="just" defTabSz="755650">
            <a:lnSpc>
              <a:spcPct val="100000"/>
            </a:lnSpc>
            <a:spcBef>
              <a:spcPct val="0"/>
            </a:spcBef>
            <a:spcAft>
              <a:spcPct val="35000"/>
            </a:spcAft>
            <a:buNone/>
          </a:pPr>
          <a:r>
            <a:rPr lang="es-ES" sz="1700" b="1" kern="1200" dirty="0">
              <a:solidFill>
                <a:schemeClr val="tx1"/>
              </a:solidFill>
            </a:rPr>
            <a:t>L2</a:t>
          </a:r>
          <a:r>
            <a:rPr lang="es-ES" sz="1700" kern="1200" dirty="0">
              <a:solidFill>
                <a:schemeClr val="tx1"/>
              </a:solidFill>
            </a:rPr>
            <a:t>: </a:t>
          </a:r>
          <a:r>
            <a:rPr lang="es-ES" sz="1600" kern="1200" dirty="0">
              <a:solidFill>
                <a:schemeClr val="tx1"/>
              </a:solidFill>
              <a:latin typeface="Calibri" panose="020F0502020204030204"/>
              <a:ea typeface="+mn-ea"/>
              <a:cs typeface="+mn-cs"/>
            </a:rPr>
            <a:t>A</a:t>
          </a:r>
          <a:r>
            <a:rPr lang="es-ES" sz="1600" kern="1200" dirty="0">
              <a:solidFill>
                <a:schemeClr val="tx1"/>
              </a:solidFill>
            </a:rPr>
            <a:t>grupación formada por mínimo 3 socios de los cuales 2 tienen que ser empresas CNAE turístico y solo 1 puede ser tecnológica. Cuantía de la subvención: 15% Gran Empresa, 50% PYME, siempre y cuando el 30% del presupuesto total del proyecto esté ejecutado por PYMES.</a:t>
          </a:r>
          <a:endParaRPr lang="en-US" sz="1600" kern="1200" dirty="0">
            <a:solidFill>
              <a:schemeClr val="tx1"/>
            </a:solidFill>
          </a:endParaRPr>
        </a:p>
      </dsp:txBody>
      <dsp:txXfrm>
        <a:off x="1008431" y="1015985"/>
        <a:ext cx="9374911" cy="897504"/>
      </dsp:txXfrm>
    </dsp:sp>
    <dsp:sp modelId="{0FC0825D-CD89-4471-B19A-C321989B55F6}">
      <dsp:nvSpPr>
        <dsp:cNvPr id="0" name=""/>
        <dsp:cNvSpPr/>
      </dsp:nvSpPr>
      <dsp:spPr>
        <a:xfrm>
          <a:off x="0" y="2018029"/>
          <a:ext cx="10451592" cy="896627"/>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06306E01-782B-4F2E-8BB1-6AE8CF4FA167}">
      <dsp:nvSpPr>
        <dsp:cNvPr id="0" name=""/>
        <dsp:cNvSpPr/>
      </dsp:nvSpPr>
      <dsp:spPr>
        <a:xfrm>
          <a:off x="261416" y="2150399"/>
          <a:ext cx="493627" cy="4931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568A79-2C73-4376-AE2F-0DAECB4110FE}">
      <dsp:nvSpPr>
        <dsp:cNvPr id="0" name=""/>
        <dsp:cNvSpPr/>
      </dsp:nvSpPr>
      <dsp:spPr>
        <a:xfrm>
          <a:off x="1008431" y="2005470"/>
          <a:ext cx="9374911" cy="897504"/>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4986" tIns="94986" rIns="94986" bIns="94986" numCol="1" spcCol="1270" anchor="ctr" anchorCtr="0">
          <a:noAutofit/>
        </a:bodyPr>
        <a:lstStyle/>
        <a:p>
          <a:pPr marL="0" lvl="0" indent="0" algn="just" defTabSz="666750">
            <a:lnSpc>
              <a:spcPct val="100000"/>
            </a:lnSpc>
            <a:spcBef>
              <a:spcPct val="0"/>
            </a:spcBef>
            <a:spcAft>
              <a:spcPct val="35000"/>
            </a:spcAft>
            <a:buNone/>
          </a:pPr>
          <a:r>
            <a:rPr lang="es-ES" sz="1500" kern="1200" dirty="0">
              <a:solidFill>
                <a:schemeClr val="tx1"/>
              </a:solidFill>
            </a:rPr>
            <a:t>Adicionalmente  </a:t>
          </a:r>
          <a:r>
            <a:rPr lang="es-ES" sz="1500" kern="1200" dirty="0">
              <a:solidFill>
                <a:schemeClr val="tx1"/>
              </a:solidFill>
              <a:effectLst>
                <a:outerShdw blurRad="38100" dist="38100" dir="2700000" algn="tl">
                  <a:srgbClr val="000000">
                    <a:alpha val="43137"/>
                  </a:srgbClr>
                </a:outerShdw>
              </a:effectLst>
            </a:rPr>
            <a:t>y sin ser carácter obligatorio</a:t>
          </a:r>
          <a:r>
            <a:rPr lang="es-ES" sz="1500" kern="1200" dirty="0">
              <a:solidFill>
                <a:schemeClr val="tx1"/>
              </a:solidFill>
            </a:rPr>
            <a:t>, podrán participar en la Línea 1 y Línea 2 otros beneficiarios que cumplan con los requisitos de </a:t>
          </a:r>
          <a:r>
            <a:rPr lang="es-ES" sz="1500" b="1" kern="1200" dirty="0">
              <a:solidFill>
                <a:schemeClr val="tx1"/>
              </a:solidFill>
            </a:rPr>
            <a:t>agrupaciones de empresas, asociaciones, las federaciones y confederaciones</a:t>
          </a:r>
          <a:r>
            <a:rPr lang="es-ES" sz="1500" kern="1200" dirty="0">
              <a:solidFill>
                <a:schemeClr val="tx1"/>
              </a:solidFill>
            </a:rPr>
            <a:t>. Cuantía de la subvención:70% </a:t>
          </a:r>
          <a:endParaRPr lang="en-US" sz="1500" kern="1200" dirty="0">
            <a:solidFill>
              <a:schemeClr val="tx1"/>
            </a:solidFill>
          </a:endParaRPr>
        </a:p>
      </dsp:txBody>
      <dsp:txXfrm>
        <a:off x="1008431" y="2005470"/>
        <a:ext cx="9374911" cy="897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84864-EFD1-4DD2-82EE-C181847B19E9}">
      <dsp:nvSpPr>
        <dsp:cNvPr id="0" name=""/>
        <dsp:cNvSpPr/>
      </dsp:nvSpPr>
      <dsp:spPr>
        <a:xfrm>
          <a:off x="0" y="156184"/>
          <a:ext cx="7917397" cy="524027"/>
        </a:xfrm>
        <a:prstGeom prst="roundRect">
          <a:avLst>
            <a:gd name="adj" fmla="val 10000"/>
          </a:avLst>
        </a:prstGeom>
        <a:solidFill>
          <a:schemeClr val="bg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1"/>
              </a:solidFill>
              <a:latin typeface="+mn-lt"/>
            </a:rPr>
            <a:t>Se podrá subcontratar hasta el 50% del proyecto en el caso de Líneas 1 y 2, y hasta el 70% en el caso de la Línea 3</a:t>
          </a:r>
          <a:r>
            <a:rPr lang="es-ES" sz="1400" kern="1200" dirty="0">
              <a:solidFill>
                <a:schemeClr val="tx1"/>
              </a:solidFill>
              <a:latin typeface="+mn-lt"/>
            </a:rPr>
            <a:t>.</a:t>
          </a:r>
        </a:p>
      </dsp:txBody>
      <dsp:txXfrm>
        <a:off x="15348" y="171532"/>
        <a:ext cx="6935300" cy="493331"/>
      </dsp:txXfrm>
    </dsp:sp>
    <dsp:sp modelId="{19D81B52-D724-4429-A511-2C817E0D6073}">
      <dsp:nvSpPr>
        <dsp:cNvPr id="0" name=""/>
        <dsp:cNvSpPr/>
      </dsp:nvSpPr>
      <dsp:spPr>
        <a:xfrm>
          <a:off x="669062" y="787235"/>
          <a:ext cx="7917397" cy="816999"/>
        </a:xfrm>
        <a:prstGeom prst="roundRect">
          <a:avLst>
            <a:gd name="adj" fmla="val 10000"/>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ES" sz="1500" b="1" kern="1200" dirty="0">
              <a:solidFill>
                <a:schemeClr val="tx1"/>
              </a:solidFill>
            </a:rPr>
            <a:t>Si la subcontratación excede del 20 % del importe de la ayuda, y dicho importe sea superior a 60.000 euros, deberá celebrarse un </a:t>
          </a:r>
          <a:r>
            <a:rPr lang="es-ES" sz="1500" b="1" u="sng" kern="1200" dirty="0">
              <a:solidFill>
                <a:schemeClr val="tx1"/>
              </a:solidFill>
            </a:rPr>
            <a:t>contrato por escrito entre las partes</a:t>
          </a:r>
          <a:r>
            <a:rPr lang="es-ES" sz="1500" b="1" kern="1200" dirty="0">
              <a:solidFill>
                <a:schemeClr val="tx1"/>
              </a:solidFill>
            </a:rPr>
            <a:t>, y se deberá presentar con carácter previo a la resolución de concesión</a:t>
          </a:r>
          <a:r>
            <a:rPr lang="es-ES" sz="1500" kern="1200" dirty="0">
              <a:solidFill>
                <a:schemeClr val="tx1"/>
              </a:solidFill>
            </a:rPr>
            <a:t>.</a:t>
          </a:r>
        </a:p>
      </dsp:txBody>
      <dsp:txXfrm>
        <a:off x="692991" y="811164"/>
        <a:ext cx="6734647" cy="769141"/>
      </dsp:txXfrm>
    </dsp:sp>
    <dsp:sp modelId="{0C59DC33-BBF9-476B-A894-A2C06DDD6609}">
      <dsp:nvSpPr>
        <dsp:cNvPr id="0" name=""/>
        <dsp:cNvSpPr/>
      </dsp:nvSpPr>
      <dsp:spPr>
        <a:xfrm>
          <a:off x="1288244" y="1697363"/>
          <a:ext cx="7917397" cy="621977"/>
        </a:xfrm>
        <a:prstGeom prst="roundRect">
          <a:avLst>
            <a:gd name="adj" fmla="val 10000"/>
          </a:avLst>
        </a:prstGeom>
        <a:solidFill>
          <a:srgbClr val="FF7C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1"/>
              </a:solidFill>
              <a:latin typeface="+mn-lt"/>
            </a:rPr>
            <a:t>Se imputarán a este concepto los gastos de subcontratación exclusivamente derivados del proyecto o actuación</a:t>
          </a:r>
          <a:r>
            <a:rPr lang="es-ES" sz="1400" kern="1200" dirty="0">
              <a:solidFill>
                <a:schemeClr val="tx1"/>
              </a:solidFill>
              <a:latin typeface="+mn-lt"/>
            </a:rPr>
            <a:t>.</a:t>
          </a:r>
        </a:p>
      </dsp:txBody>
      <dsp:txXfrm>
        <a:off x="1306461" y="1715580"/>
        <a:ext cx="6746071" cy="585543"/>
      </dsp:txXfrm>
    </dsp:sp>
    <dsp:sp modelId="{9B777CEA-3D0A-495A-9686-AC7470902CF3}">
      <dsp:nvSpPr>
        <dsp:cNvPr id="0" name=""/>
        <dsp:cNvSpPr/>
      </dsp:nvSpPr>
      <dsp:spPr>
        <a:xfrm>
          <a:off x="1856716" y="2425808"/>
          <a:ext cx="7903700" cy="1176031"/>
        </a:xfrm>
        <a:prstGeom prst="roundRect">
          <a:avLst>
            <a:gd name="adj" fmla="val 10000"/>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1"/>
              </a:solidFill>
            </a:rPr>
            <a:t>En el contrato de subcontratación se deberá acreditar que se recogen las garantías </a:t>
          </a:r>
          <a:r>
            <a:rPr lang="es-ES" sz="1400" b="1" kern="1200" dirty="0">
              <a:solidFill>
                <a:schemeClr val="tx1"/>
              </a:solidFill>
              <a:latin typeface="+mn-lt"/>
            </a:rPr>
            <a:t>precisas</a:t>
          </a:r>
          <a:r>
            <a:rPr lang="es-ES" sz="1400" b="1" kern="1200" dirty="0">
              <a:solidFill>
                <a:schemeClr val="tx1"/>
              </a:solidFill>
            </a:rPr>
            <a:t> para el tratamiento de datos de carácter personal. Los subcontratistas deberán cumplir con el principio de “no causar un perjuicio significativo al medio ambiente y medidas para detectar el fraude y corrupción, prevenir el conflicto de interés y la doble financiación.</a:t>
          </a:r>
          <a:endParaRPr lang="es-ES" sz="1400" kern="1200" dirty="0">
            <a:solidFill>
              <a:schemeClr val="tx1"/>
            </a:solidFill>
          </a:endParaRPr>
        </a:p>
      </dsp:txBody>
      <dsp:txXfrm>
        <a:off x="1891161" y="2460253"/>
        <a:ext cx="6701881" cy="1107141"/>
      </dsp:txXfrm>
    </dsp:sp>
    <dsp:sp modelId="{ABCA3518-0C8B-48DA-890C-E5693F9F02EB}">
      <dsp:nvSpPr>
        <dsp:cNvPr id="0" name=""/>
        <dsp:cNvSpPr/>
      </dsp:nvSpPr>
      <dsp:spPr>
        <a:xfrm>
          <a:off x="2388649" y="3706392"/>
          <a:ext cx="7739334" cy="574888"/>
        </a:xfrm>
        <a:prstGeom prst="roundRect">
          <a:avLst>
            <a:gd name="adj" fmla="val 10000"/>
          </a:avLst>
        </a:prstGeom>
        <a:solidFill>
          <a:schemeClr val="accent6">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ES" sz="1500" b="1" kern="1200" dirty="0">
              <a:solidFill>
                <a:schemeClr val="tx1"/>
              </a:solidFill>
            </a:rPr>
            <a:t>No podrán subcontratarse empresas vinculadas o asociadas, así como los socios entre sí de una misma agrupación</a:t>
          </a:r>
          <a:r>
            <a:rPr lang="es-ES" sz="1500" kern="1200" dirty="0">
              <a:solidFill>
                <a:schemeClr val="tx1"/>
              </a:solidFill>
            </a:rPr>
            <a:t>.</a:t>
          </a:r>
        </a:p>
      </dsp:txBody>
      <dsp:txXfrm>
        <a:off x="2405487" y="3723230"/>
        <a:ext cx="6596291" cy="541212"/>
      </dsp:txXfrm>
    </dsp:sp>
    <dsp:sp modelId="{88C5D60B-485F-4F01-B9A4-7423A0BE8E6D}">
      <dsp:nvSpPr>
        <dsp:cNvPr id="0" name=""/>
        <dsp:cNvSpPr/>
      </dsp:nvSpPr>
      <dsp:spPr>
        <a:xfrm>
          <a:off x="7373739" y="611033"/>
          <a:ext cx="543657" cy="543657"/>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7496062" y="611033"/>
        <a:ext cx="299011" cy="409102"/>
      </dsp:txXfrm>
    </dsp:sp>
    <dsp:sp modelId="{D788EC80-8444-4FDC-878E-AFF260760CC8}">
      <dsp:nvSpPr>
        <dsp:cNvPr id="0" name=""/>
        <dsp:cNvSpPr/>
      </dsp:nvSpPr>
      <dsp:spPr>
        <a:xfrm>
          <a:off x="7964974" y="1563595"/>
          <a:ext cx="543657" cy="543657"/>
        </a:xfrm>
        <a:prstGeom prst="downArrow">
          <a:avLst>
            <a:gd name="adj1" fmla="val 55000"/>
            <a:gd name="adj2" fmla="val 45000"/>
          </a:avLst>
        </a:prstGeom>
        <a:solidFill>
          <a:schemeClr val="accent3">
            <a:tint val="40000"/>
            <a:alpha val="90000"/>
            <a:hueOff val="676380"/>
            <a:satOff val="33333"/>
            <a:lumOff val="593"/>
            <a:alphaOff val="0"/>
          </a:schemeClr>
        </a:solidFill>
        <a:ln w="6350" cap="flat" cmpd="sng" algn="ctr">
          <a:solidFill>
            <a:schemeClr val="accent3">
              <a:tint val="40000"/>
              <a:alpha val="90000"/>
              <a:hueOff val="676380"/>
              <a:satOff val="33333"/>
              <a:lumOff val="59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8087297" y="1563595"/>
        <a:ext cx="299011" cy="409102"/>
      </dsp:txXfrm>
    </dsp:sp>
    <dsp:sp modelId="{60768E7A-6542-4899-ADB5-5ED0BCC4CBCA}">
      <dsp:nvSpPr>
        <dsp:cNvPr id="0" name=""/>
        <dsp:cNvSpPr/>
      </dsp:nvSpPr>
      <dsp:spPr>
        <a:xfrm>
          <a:off x="8519549" y="2486663"/>
          <a:ext cx="543657" cy="543657"/>
        </a:xfrm>
        <a:prstGeom prst="downArrow">
          <a:avLst>
            <a:gd name="adj1" fmla="val 55000"/>
            <a:gd name="adj2" fmla="val 45000"/>
          </a:avLst>
        </a:prstGeom>
        <a:solidFill>
          <a:schemeClr val="accent3">
            <a:tint val="40000"/>
            <a:alpha val="90000"/>
            <a:hueOff val="1352761"/>
            <a:satOff val="66667"/>
            <a:lumOff val="1186"/>
            <a:alphaOff val="0"/>
          </a:schemeClr>
        </a:solidFill>
        <a:ln w="6350" cap="flat" cmpd="sng" algn="ctr">
          <a:solidFill>
            <a:schemeClr val="accent3">
              <a:tint val="40000"/>
              <a:alpha val="90000"/>
              <a:hueOff val="1352761"/>
              <a:satOff val="66667"/>
              <a:lumOff val="118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8641872" y="2486663"/>
        <a:ext cx="299011" cy="409102"/>
      </dsp:txXfrm>
    </dsp:sp>
    <dsp:sp modelId="{6D359A7D-3DA5-4248-8526-46B30854FAF5}">
      <dsp:nvSpPr>
        <dsp:cNvPr id="0" name=""/>
        <dsp:cNvSpPr/>
      </dsp:nvSpPr>
      <dsp:spPr>
        <a:xfrm>
          <a:off x="9104966" y="3488934"/>
          <a:ext cx="543657" cy="543657"/>
        </a:xfrm>
        <a:prstGeom prst="downArrow">
          <a:avLst>
            <a:gd name="adj1" fmla="val 55000"/>
            <a:gd name="adj2" fmla="val 45000"/>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a:off x="9227289" y="3488934"/>
        <a:ext cx="299011" cy="4091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1BC6609-7E77-AAB8-2609-DC9E927F09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1E47D0D3-1D09-2D38-F204-F9E672568A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26EEAE-9F1F-4026-84ED-222B2A6AB5E6}" type="datetimeFigureOut">
              <a:rPr lang="es-ES" smtClean="0"/>
              <a:t>18/01/2024</a:t>
            </a:fld>
            <a:endParaRPr lang="es-ES"/>
          </a:p>
        </p:txBody>
      </p:sp>
      <p:sp>
        <p:nvSpPr>
          <p:cNvPr id="4" name="Marcador de pie de página 3">
            <a:extLst>
              <a:ext uri="{FF2B5EF4-FFF2-40B4-BE49-F238E27FC236}">
                <a16:creationId xmlns:a16="http://schemas.microsoft.com/office/drawing/2014/main" id="{49275FDD-3D81-DBE9-95A9-375D9B875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05F09ACB-626A-0EBF-5941-87D3C0A190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D7BCDB-5B76-4D2B-A809-CFD897ACF991}" type="slidenum">
              <a:rPr lang="es-ES" smtClean="0"/>
              <a:t>‹Nº›</a:t>
            </a:fld>
            <a:endParaRPr lang="es-ES"/>
          </a:p>
        </p:txBody>
      </p:sp>
    </p:spTree>
    <p:extLst>
      <p:ext uri="{BB962C8B-B14F-4D97-AF65-F5344CB8AC3E}">
        <p14:creationId xmlns:p14="http://schemas.microsoft.com/office/powerpoint/2010/main" val="309099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B844D-87B8-4A55-A1F6-6134F92A1F5E}" type="datetimeFigureOut">
              <a:rPr lang="es-ES" smtClean="0"/>
              <a:t>18/01/2024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36975-CFF0-4454-A8A2-49C9B3ACB869}" type="slidenum">
              <a:rPr lang="es-ES" smtClean="0"/>
              <a:t>‹Nº›</a:t>
            </a:fld>
            <a:endParaRPr lang="es-ES"/>
          </a:p>
        </p:txBody>
      </p:sp>
    </p:spTree>
    <p:extLst>
      <p:ext uri="{BB962C8B-B14F-4D97-AF65-F5344CB8AC3E}">
        <p14:creationId xmlns:p14="http://schemas.microsoft.com/office/powerpoint/2010/main" val="405160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EE36975-CFF0-4454-A8A2-49C9B3ACB869}" type="slidenum">
              <a:rPr lang="es-ES" smtClean="0"/>
              <a:t>2</a:t>
            </a:fld>
            <a:endParaRPr lang="es-ES"/>
          </a:p>
        </p:txBody>
      </p:sp>
    </p:spTree>
    <p:extLst>
      <p:ext uri="{BB962C8B-B14F-4D97-AF65-F5344CB8AC3E}">
        <p14:creationId xmlns:p14="http://schemas.microsoft.com/office/powerpoint/2010/main" val="261877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13117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B37E4D-B739-380C-2929-FB074B7442C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16F1A4-C03A-041E-F3B8-57EA43D724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9F79A84-4330-7711-3540-5A0EAEE13555}"/>
              </a:ext>
            </a:extLst>
          </p:cNvPr>
          <p:cNvSpPr>
            <a:spLocks noGrp="1"/>
          </p:cNvSpPr>
          <p:nvPr>
            <p:ph type="dt" sz="half" idx="10"/>
          </p:nvPr>
        </p:nvSpPr>
        <p:spPr/>
        <p:txBody>
          <a:bodyPr/>
          <a:lstStyle/>
          <a:p>
            <a:fld id="{D05C6BA5-17E4-478D-BDBF-E0DD118FDA48}" type="datetimeFigureOut">
              <a:rPr lang="es-ES" smtClean="0"/>
              <a:t>18/01/2024</a:t>
            </a:fld>
            <a:endParaRPr lang="es-ES"/>
          </a:p>
        </p:txBody>
      </p:sp>
      <p:sp>
        <p:nvSpPr>
          <p:cNvPr id="5" name="Marcador de pie de página 4">
            <a:extLst>
              <a:ext uri="{FF2B5EF4-FFF2-40B4-BE49-F238E27FC236}">
                <a16:creationId xmlns:a16="http://schemas.microsoft.com/office/drawing/2014/main" id="{010532A5-2CEF-4DF2-6388-A31480B7CA3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C79081-780C-81DE-A17C-6C5D8853BE9D}"/>
              </a:ext>
            </a:extLst>
          </p:cNvPr>
          <p:cNvSpPr>
            <a:spLocks noGrp="1"/>
          </p:cNvSpPr>
          <p:nvPr>
            <p:ph type="sldNum" sz="quarter" idx="12"/>
          </p:nvPr>
        </p:nvSpPr>
        <p:spPr/>
        <p:txBody>
          <a:bodyPr/>
          <a:lstStyle/>
          <a:p>
            <a:fld id="{73798BC1-9471-4C5B-96EA-6F82940DA9F4}" type="slidenum">
              <a:rPr lang="es-ES" smtClean="0"/>
              <a:t>‹Nº›</a:t>
            </a:fld>
            <a:endParaRPr lang="es-ES"/>
          </a:p>
        </p:txBody>
      </p:sp>
    </p:spTree>
    <p:extLst>
      <p:ext uri="{BB962C8B-B14F-4D97-AF65-F5344CB8AC3E}">
        <p14:creationId xmlns:p14="http://schemas.microsoft.com/office/powerpoint/2010/main" val="2061140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17653-03AE-EDBA-274C-73F9FAD4307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2F317B-48E4-21A6-A583-BB1E2E7083A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8FB290-4EC4-924D-4961-3843DF51D6CE}"/>
              </a:ext>
            </a:extLst>
          </p:cNvPr>
          <p:cNvSpPr>
            <a:spLocks noGrp="1"/>
          </p:cNvSpPr>
          <p:nvPr>
            <p:ph type="dt" sz="half" idx="10"/>
          </p:nvPr>
        </p:nvSpPr>
        <p:spPr/>
        <p:txBody>
          <a:bodyPr/>
          <a:lstStyle/>
          <a:p>
            <a:fld id="{D05C6BA5-17E4-478D-BDBF-E0DD118FDA48}" type="datetimeFigureOut">
              <a:rPr lang="es-ES" smtClean="0"/>
              <a:t>18/01/2024</a:t>
            </a:fld>
            <a:endParaRPr lang="es-ES"/>
          </a:p>
        </p:txBody>
      </p:sp>
      <p:sp>
        <p:nvSpPr>
          <p:cNvPr id="5" name="Marcador de pie de página 4">
            <a:extLst>
              <a:ext uri="{FF2B5EF4-FFF2-40B4-BE49-F238E27FC236}">
                <a16:creationId xmlns:a16="http://schemas.microsoft.com/office/drawing/2014/main" id="{1DF316AF-D64D-37E5-7179-F277FB074A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050745C-D092-717D-8E63-18B32F0953EE}"/>
              </a:ext>
            </a:extLst>
          </p:cNvPr>
          <p:cNvSpPr>
            <a:spLocks noGrp="1"/>
          </p:cNvSpPr>
          <p:nvPr>
            <p:ph type="sldNum" sz="quarter" idx="12"/>
          </p:nvPr>
        </p:nvSpPr>
        <p:spPr/>
        <p:txBody>
          <a:bodyPr/>
          <a:lstStyle/>
          <a:p>
            <a:fld id="{73798BC1-9471-4C5B-96EA-6F82940DA9F4}" type="slidenum">
              <a:rPr lang="es-ES" smtClean="0"/>
              <a:t>‹Nº›</a:t>
            </a:fld>
            <a:endParaRPr lang="es-ES"/>
          </a:p>
        </p:txBody>
      </p:sp>
    </p:spTree>
    <p:extLst>
      <p:ext uri="{BB962C8B-B14F-4D97-AF65-F5344CB8AC3E}">
        <p14:creationId xmlns:p14="http://schemas.microsoft.com/office/powerpoint/2010/main" val="2921854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5C4B78A-8AAA-36BE-86E3-4C283E218F5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F6F78F2-C57D-D046-1383-C61ECE77565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AC1CF4-32D3-F192-EE36-6444DFAF51B8}"/>
              </a:ext>
            </a:extLst>
          </p:cNvPr>
          <p:cNvSpPr>
            <a:spLocks noGrp="1"/>
          </p:cNvSpPr>
          <p:nvPr>
            <p:ph type="dt" sz="half" idx="10"/>
          </p:nvPr>
        </p:nvSpPr>
        <p:spPr/>
        <p:txBody>
          <a:bodyPr/>
          <a:lstStyle/>
          <a:p>
            <a:fld id="{D05C6BA5-17E4-478D-BDBF-E0DD118FDA48}" type="datetimeFigureOut">
              <a:rPr lang="es-ES" smtClean="0"/>
              <a:t>18/01/2024</a:t>
            </a:fld>
            <a:endParaRPr lang="es-ES"/>
          </a:p>
        </p:txBody>
      </p:sp>
      <p:sp>
        <p:nvSpPr>
          <p:cNvPr id="5" name="Marcador de pie de página 4">
            <a:extLst>
              <a:ext uri="{FF2B5EF4-FFF2-40B4-BE49-F238E27FC236}">
                <a16:creationId xmlns:a16="http://schemas.microsoft.com/office/drawing/2014/main" id="{343C0E2E-9CE9-3FDB-CF16-DDF5AC2A67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2AA6FF-D0D3-624B-80B3-0AD6CE476017}"/>
              </a:ext>
            </a:extLst>
          </p:cNvPr>
          <p:cNvSpPr>
            <a:spLocks noGrp="1"/>
          </p:cNvSpPr>
          <p:nvPr>
            <p:ph type="sldNum" sz="quarter" idx="12"/>
          </p:nvPr>
        </p:nvSpPr>
        <p:spPr/>
        <p:txBody>
          <a:bodyPr/>
          <a:lstStyle/>
          <a:p>
            <a:fld id="{73798BC1-9471-4C5B-96EA-6F82940DA9F4}" type="slidenum">
              <a:rPr lang="es-ES" smtClean="0"/>
              <a:t>‹Nº›</a:t>
            </a:fld>
            <a:endParaRPr lang="es-ES"/>
          </a:p>
        </p:txBody>
      </p:sp>
    </p:spTree>
    <p:extLst>
      <p:ext uri="{BB962C8B-B14F-4D97-AF65-F5344CB8AC3E}">
        <p14:creationId xmlns:p14="http://schemas.microsoft.com/office/powerpoint/2010/main" val="1052195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E3F412-3CF2-40C5-B126-D60AECA7282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6A007A7-6872-4C7E-A647-4C3AB3DD0662}"/>
              </a:ext>
            </a:extLst>
          </p:cNvPr>
          <p:cNvSpPr>
            <a:spLocks noGrp="1"/>
          </p:cNvSpPr>
          <p:nvPr>
            <p:ph type="subTitle" idx="1"/>
          </p:nvPr>
        </p:nvSpPr>
        <p:spPr>
          <a:xfrm>
            <a:off x="1524000" y="3602038"/>
            <a:ext cx="9144000" cy="1655762"/>
          </a:xfrm>
        </p:spPr>
        <p:txBody>
          <a:bodyPr/>
          <a:lstStyle>
            <a:lvl1pPr marL="0" indent="0" algn="ctr">
              <a:buNone/>
              <a:defRPr sz="2400"/>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885AD54-7A4F-4F5A-ACA3-5F4BCF54C11B}"/>
              </a:ext>
            </a:extLst>
          </p:cNvPr>
          <p:cNvSpPr>
            <a:spLocks noGrp="1"/>
          </p:cNvSpPr>
          <p:nvPr>
            <p:ph type="dt" sz="half" idx="10"/>
          </p:nvPr>
        </p:nvSpPr>
        <p:spPr/>
        <p:txBody>
          <a:bodyPr/>
          <a:lstStyle/>
          <a:p>
            <a:fld id="{C7965AB4-B4E7-44F2-BBCB-6D2219AC1AAB}" type="datetimeFigureOut">
              <a:rPr lang="es-ES" smtClean="0"/>
              <a:t>18/01/2024</a:t>
            </a:fld>
            <a:endParaRPr lang="es-ES"/>
          </a:p>
        </p:txBody>
      </p:sp>
      <p:sp>
        <p:nvSpPr>
          <p:cNvPr id="5" name="Marcador de pie de página 4">
            <a:extLst>
              <a:ext uri="{FF2B5EF4-FFF2-40B4-BE49-F238E27FC236}">
                <a16:creationId xmlns:a16="http://schemas.microsoft.com/office/drawing/2014/main" id="{B4096DD3-45E3-489D-8301-3F7A6A48C6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CEF834-726A-410E-A81F-FA60BA1DCB67}"/>
              </a:ext>
            </a:extLst>
          </p:cNvPr>
          <p:cNvSpPr>
            <a:spLocks noGrp="1"/>
          </p:cNvSpPr>
          <p:nvPr>
            <p:ph type="sldNum" sz="quarter" idx="12"/>
          </p:nvPr>
        </p:nvSpPr>
        <p:spPr/>
        <p:txBody>
          <a:bodyPr/>
          <a:lstStyle/>
          <a:p>
            <a:fld id="{EC903D27-E8EF-4F29-9D76-168A63BCDFA5}" type="slidenum">
              <a:rPr lang="es-ES" smtClean="0"/>
              <a:t>‹Nº›</a:t>
            </a:fld>
            <a:endParaRPr lang="es-ES"/>
          </a:p>
        </p:txBody>
      </p:sp>
    </p:spTree>
    <p:extLst>
      <p:ext uri="{BB962C8B-B14F-4D97-AF65-F5344CB8AC3E}">
        <p14:creationId xmlns:p14="http://schemas.microsoft.com/office/powerpoint/2010/main" val="3714963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761D6-2EE1-424B-8A00-BDA45D33F0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481FA69-D5C6-4C13-9A20-50B3C663D84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9D00FB-4F57-4B0F-AD8C-51EB0E17115F}"/>
              </a:ext>
            </a:extLst>
          </p:cNvPr>
          <p:cNvSpPr>
            <a:spLocks noGrp="1"/>
          </p:cNvSpPr>
          <p:nvPr>
            <p:ph type="dt" sz="half" idx="10"/>
          </p:nvPr>
        </p:nvSpPr>
        <p:spPr/>
        <p:txBody>
          <a:bodyPr/>
          <a:lstStyle/>
          <a:p>
            <a:fld id="{C7965AB4-B4E7-44F2-BBCB-6D2219AC1AAB}" type="datetimeFigureOut">
              <a:rPr lang="es-ES" smtClean="0"/>
              <a:t>18/01/2024</a:t>
            </a:fld>
            <a:endParaRPr lang="es-ES"/>
          </a:p>
        </p:txBody>
      </p:sp>
      <p:sp>
        <p:nvSpPr>
          <p:cNvPr id="5" name="Marcador de pie de página 4">
            <a:extLst>
              <a:ext uri="{FF2B5EF4-FFF2-40B4-BE49-F238E27FC236}">
                <a16:creationId xmlns:a16="http://schemas.microsoft.com/office/drawing/2014/main" id="{22935620-F115-480F-93F8-7B108668A41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662D28-B17D-4C89-84A7-F2A9BD50AD6E}"/>
              </a:ext>
            </a:extLst>
          </p:cNvPr>
          <p:cNvSpPr>
            <a:spLocks noGrp="1"/>
          </p:cNvSpPr>
          <p:nvPr>
            <p:ph type="sldNum" sz="quarter" idx="12"/>
          </p:nvPr>
        </p:nvSpPr>
        <p:spPr/>
        <p:txBody>
          <a:bodyPr/>
          <a:lstStyle/>
          <a:p>
            <a:fld id="{EC903D27-E8EF-4F29-9D76-168A63BCDFA5}" type="slidenum">
              <a:rPr lang="es-ES" smtClean="0"/>
              <a:t>‹Nº›</a:t>
            </a:fld>
            <a:endParaRPr lang="es-ES"/>
          </a:p>
        </p:txBody>
      </p:sp>
    </p:spTree>
    <p:extLst>
      <p:ext uri="{BB962C8B-B14F-4D97-AF65-F5344CB8AC3E}">
        <p14:creationId xmlns:p14="http://schemas.microsoft.com/office/powerpoint/2010/main" val="2058037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54E9D2-9F09-4D5D-9BAF-CEF8FCEE8E52}"/>
              </a:ext>
            </a:extLst>
          </p:cNvPr>
          <p:cNvSpPr>
            <a:spLocks noGrp="1"/>
          </p:cNvSpPr>
          <p:nvPr>
            <p:ph type="title"/>
          </p:nvPr>
        </p:nvSpPr>
        <p:spPr>
          <a:xfrm>
            <a:off x="831853"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50A36B2-AEC7-41E1-9C97-3F9CD1B8EDE5}"/>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12" indent="0">
              <a:buNone/>
              <a:defRPr sz="2000">
                <a:solidFill>
                  <a:schemeClr val="tx1">
                    <a:tint val="75000"/>
                  </a:schemeClr>
                </a:solidFill>
              </a:defRPr>
            </a:lvl2pPr>
            <a:lvl3pPr marL="914423" indent="0">
              <a:buNone/>
              <a:defRPr sz="1800">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0"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053B015-18FB-4FD4-A98F-FA10AE0720D4}"/>
              </a:ext>
            </a:extLst>
          </p:cNvPr>
          <p:cNvSpPr>
            <a:spLocks noGrp="1"/>
          </p:cNvSpPr>
          <p:nvPr>
            <p:ph type="dt" sz="half" idx="10"/>
          </p:nvPr>
        </p:nvSpPr>
        <p:spPr/>
        <p:txBody>
          <a:bodyPr/>
          <a:lstStyle/>
          <a:p>
            <a:fld id="{C7965AB4-B4E7-44F2-BBCB-6D2219AC1AAB}" type="datetimeFigureOut">
              <a:rPr lang="es-ES" smtClean="0"/>
              <a:t>18/01/2024</a:t>
            </a:fld>
            <a:endParaRPr lang="es-ES"/>
          </a:p>
        </p:txBody>
      </p:sp>
      <p:sp>
        <p:nvSpPr>
          <p:cNvPr id="5" name="Marcador de pie de página 4">
            <a:extLst>
              <a:ext uri="{FF2B5EF4-FFF2-40B4-BE49-F238E27FC236}">
                <a16:creationId xmlns:a16="http://schemas.microsoft.com/office/drawing/2014/main" id="{7CB62FBD-40A2-4FAC-99A0-58A02A6462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1117AA0-E391-46A3-853A-925F78D3ADB3}"/>
              </a:ext>
            </a:extLst>
          </p:cNvPr>
          <p:cNvSpPr>
            <a:spLocks noGrp="1"/>
          </p:cNvSpPr>
          <p:nvPr>
            <p:ph type="sldNum" sz="quarter" idx="12"/>
          </p:nvPr>
        </p:nvSpPr>
        <p:spPr/>
        <p:txBody>
          <a:bodyPr/>
          <a:lstStyle/>
          <a:p>
            <a:fld id="{EC903D27-E8EF-4F29-9D76-168A63BCDFA5}" type="slidenum">
              <a:rPr lang="es-ES" smtClean="0"/>
              <a:t>‹Nº›</a:t>
            </a:fld>
            <a:endParaRPr lang="es-ES"/>
          </a:p>
        </p:txBody>
      </p:sp>
    </p:spTree>
    <p:extLst>
      <p:ext uri="{BB962C8B-B14F-4D97-AF65-F5344CB8AC3E}">
        <p14:creationId xmlns:p14="http://schemas.microsoft.com/office/powerpoint/2010/main" val="3445855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CEF5A-2A9A-43D1-9697-9037A95B26E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2A06C6-AEA3-409A-853A-2CEE11BFF2AA}"/>
              </a:ext>
            </a:extLst>
          </p:cNvPr>
          <p:cNvSpPr>
            <a:spLocks noGrp="1"/>
          </p:cNvSpPr>
          <p:nvPr>
            <p:ph sz="half" idx="1"/>
          </p:nvPr>
        </p:nvSpPr>
        <p:spPr>
          <a:xfrm>
            <a:off x="838201"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D4313B9-52F0-4676-8201-78B94B6FCEEF}"/>
              </a:ext>
            </a:extLst>
          </p:cNvPr>
          <p:cNvSpPr>
            <a:spLocks noGrp="1"/>
          </p:cNvSpPr>
          <p:nvPr>
            <p:ph sz="half" idx="2"/>
          </p:nvPr>
        </p:nvSpPr>
        <p:spPr>
          <a:xfrm>
            <a:off x="6172201"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17768E0-71F6-4330-BE68-0FBCD7FA16F3}"/>
              </a:ext>
            </a:extLst>
          </p:cNvPr>
          <p:cNvSpPr>
            <a:spLocks noGrp="1"/>
          </p:cNvSpPr>
          <p:nvPr>
            <p:ph type="dt" sz="half" idx="10"/>
          </p:nvPr>
        </p:nvSpPr>
        <p:spPr/>
        <p:txBody>
          <a:bodyPr/>
          <a:lstStyle/>
          <a:p>
            <a:fld id="{C7965AB4-B4E7-44F2-BBCB-6D2219AC1AAB}" type="datetimeFigureOut">
              <a:rPr lang="es-ES" smtClean="0"/>
              <a:t>18/01/2024</a:t>
            </a:fld>
            <a:endParaRPr lang="es-ES"/>
          </a:p>
        </p:txBody>
      </p:sp>
      <p:sp>
        <p:nvSpPr>
          <p:cNvPr id="6" name="Marcador de pie de página 5">
            <a:extLst>
              <a:ext uri="{FF2B5EF4-FFF2-40B4-BE49-F238E27FC236}">
                <a16:creationId xmlns:a16="http://schemas.microsoft.com/office/drawing/2014/main" id="{DE5E3D6F-ABC1-4BAE-AF9F-C5A7F6FBE4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975FDF6-EB7C-43B4-AAD4-5785FF6C5AAC}"/>
              </a:ext>
            </a:extLst>
          </p:cNvPr>
          <p:cNvSpPr>
            <a:spLocks noGrp="1"/>
          </p:cNvSpPr>
          <p:nvPr>
            <p:ph type="sldNum" sz="quarter" idx="12"/>
          </p:nvPr>
        </p:nvSpPr>
        <p:spPr/>
        <p:txBody>
          <a:bodyPr/>
          <a:lstStyle/>
          <a:p>
            <a:fld id="{EC903D27-E8EF-4F29-9D76-168A63BCDFA5}" type="slidenum">
              <a:rPr lang="es-ES" smtClean="0"/>
              <a:t>‹Nº›</a:t>
            </a:fld>
            <a:endParaRPr lang="es-ES"/>
          </a:p>
        </p:txBody>
      </p:sp>
    </p:spTree>
    <p:extLst>
      <p:ext uri="{BB962C8B-B14F-4D97-AF65-F5344CB8AC3E}">
        <p14:creationId xmlns:p14="http://schemas.microsoft.com/office/powerpoint/2010/main" val="1179356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A6D3E-B258-42E5-99DF-36A87F851289}"/>
              </a:ext>
            </a:extLst>
          </p:cNvPr>
          <p:cNvSpPr>
            <a:spLocks noGrp="1"/>
          </p:cNvSpPr>
          <p:nvPr>
            <p:ph type="title"/>
          </p:nvPr>
        </p:nvSpPr>
        <p:spPr>
          <a:xfrm>
            <a:off x="839789"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C07D0A2-EECD-47C5-85BA-4B66934959AE}"/>
              </a:ext>
            </a:extLst>
          </p:cNvPr>
          <p:cNvSpPr>
            <a:spLocks noGrp="1"/>
          </p:cNvSpPr>
          <p:nvPr>
            <p:ph type="body" idx="1"/>
          </p:nvPr>
        </p:nvSpPr>
        <p:spPr>
          <a:xfrm>
            <a:off x="839791" y="1681163"/>
            <a:ext cx="5157787" cy="82391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417F47F-3F96-4E30-8F76-5610D65C0E74}"/>
              </a:ext>
            </a:extLst>
          </p:cNvPr>
          <p:cNvSpPr>
            <a:spLocks noGrp="1"/>
          </p:cNvSpPr>
          <p:nvPr>
            <p:ph sz="half" idx="2"/>
          </p:nvPr>
        </p:nvSpPr>
        <p:spPr>
          <a:xfrm>
            <a:off x="839791" y="2505076"/>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E7B69C0-AA9B-471F-8359-EE23ED162BE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DAEC8DC-A60C-4A01-BE48-36701FE4D315}"/>
              </a:ext>
            </a:extLst>
          </p:cNvPr>
          <p:cNvSpPr>
            <a:spLocks noGrp="1"/>
          </p:cNvSpPr>
          <p:nvPr>
            <p:ph sz="quarter" idx="4"/>
          </p:nvPr>
        </p:nvSpPr>
        <p:spPr>
          <a:xfrm>
            <a:off x="6172203" y="2505076"/>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AA2A3D-92F8-4725-8B88-2E05952CBE0E}"/>
              </a:ext>
            </a:extLst>
          </p:cNvPr>
          <p:cNvSpPr>
            <a:spLocks noGrp="1"/>
          </p:cNvSpPr>
          <p:nvPr>
            <p:ph type="dt" sz="half" idx="10"/>
          </p:nvPr>
        </p:nvSpPr>
        <p:spPr/>
        <p:txBody>
          <a:bodyPr/>
          <a:lstStyle/>
          <a:p>
            <a:fld id="{C7965AB4-B4E7-44F2-BBCB-6D2219AC1AAB}" type="datetimeFigureOut">
              <a:rPr lang="es-ES" smtClean="0"/>
              <a:t>18/01/2024</a:t>
            </a:fld>
            <a:endParaRPr lang="es-ES"/>
          </a:p>
        </p:txBody>
      </p:sp>
      <p:sp>
        <p:nvSpPr>
          <p:cNvPr id="8" name="Marcador de pie de página 7">
            <a:extLst>
              <a:ext uri="{FF2B5EF4-FFF2-40B4-BE49-F238E27FC236}">
                <a16:creationId xmlns:a16="http://schemas.microsoft.com/office/drawing/2014/main" id="{EC4B376E-75ED-4B4A-9235-30D208A7C78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F03062B-5E6C-4C44-A7C2-C5B9FF887068}"/>
              </a:ext>
            </a:extLst>
          </p:cNvPr>
          <p:cNvSpPr>
            <a:spLocks noGrp="1"/>
          </p:cNvSpPr>
          <p:nvPr>
            <p:ph type="sldNum" sz="quarter" idx="12"/>
          </p:nvPr>
        </p:nvSpPr>
        <p:spPr/>
        <p:txBody>
          <a:bodyPr/>
          <a:lstStyle/>
          <a:p>
            <a:fld id="{EC903D27-E8EF-4F29-9D76-168A63BCDFA5}" type="slidenum">
              <a:rPr lang="es-ES" smtClean="0"/>
              <a:t>‹Nº›</a:t>
            </a:fld>
            <a:endParaRPr lang="es-ES"/>
          </a:p>
        </p:txBody>
      </p:sp>
    </p:spTree>
    <p:extLst>
      <p:ext uri="{BB962C8B-B14F-4D97-AF65-F5344CB8AC3E}">
        <p14:creationId xmlns:p14="http://schemas.microsoft.com/office/powerpoint/2010/main" val="2262964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C2E5A-70B4-41BB-B678-5103310FC02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1A2C631-BA4D-4596-83E1-E25161193C25}"/>
              </a:ext>
            </a:extLst>
          </p:cNvPr>
          <p:cNvSpPr>
            <a:spLocks noGrp="1"/>
          </p:cNvSpPr>
          <p:nvPr>
            <p:ph type="dt" sz="half" idx="10"/>
          </p:nvPr>
        </p:nvSpPr>
        <p:spPr/>
        <p:txBody>
          <a:bodyPr/>
          <a:lstStyle/>
          <a:p>
            <a:fld id="{C7965AB4-B4E7-44F2-BBCB-6D2219AC1AAB}" type="datetimeFigureOut">
              <a:rPr lang="es-ES" smtClean="0"/>
              <a:t>18/01/2024</a:t>
            </a:fld>
            <a:endParaRPr lang="es-ES"/>
          </a:p>
        </p:txBody>
      </p:sp>
      <p:sp>
        <p:nvSpPr>
          <p:cNvPr id="4" name="Marcador de pie de página 3">
            <a:extLst>
              <a:ext uri="{FF2B5EF4-FFF2-40B4-BE49-F238E27FC236}">
                <a16:creationId xmlns:a16="http://schemas.microsoft.com/office/drawing/2014/main" id="{4BEB059A-2886-4619-8B46-28ACFD03F7F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0B0BE13-8C90-4DC3-A178-4312A33B068F}"/>
              </a:ext>
            </a:extLst>
          </p:cNvPr>
          <p:cNvSpPr>
            <a:spLocks noGrp="1"/>
          </p:cNvSpPr>
          <p:nvPr>
            <p:ph type="sldNum" sz="quarter" idx="12"/>
          </p:nvPr>
        </p:nvSpPr>
        <p:spPr/>
        <p:txBody>
          <a:bodyPr/>
          <a:lstStyle/>
          <a:p>
            <a:fld id="{EC903D27-E8EF-4F29-9D76-168A63BCDFA5}" type="slidenum">
              <a:rPr lang="es-ES" smtClean="0"/>
              <a:t>‹Nº›</a:t>
            </a:fld>
            <a:endParaRPr lang="es-ES"/>
          </a:p>
        </p:txBody>
      </p:sp>
    </p:spTree>
    <p:extLst>
      <p:ext uri="{BB962C8B-B14F-4D97-AF65-F5344CB8AC3E}">
        <p14:creationId xmlns:p14="http://schemas.microsoft.com/office/powerpoint/2010/main" val="2636089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B89CAD0-F11A-4D01-8AF0-6563A147F161}"/>
              </a:ext>
            </a:extLst>
          </p:cNvPr>
          <p:cNvSpPr>
            <a:spLocks noGrp="1"/>
          </p:cNvSpPr>
          <p:nvPr>
            <p:ph type="dt" sz="half" idx="10"/>
          </p:nvPr>
        </p:nvSpPr>
        <p:spPr/>
        <p:txBody>
          <a:bodyPr/>
          <a:lstStyle/>
          <a:p>
            <a:fld id="{C7965AB4-B4E7-44F2-BBCB-6D2219AC1AAB}" type="datetimeFigureOut">
              <a:rPr lang="es-ES" smtClean="0"/>
              <a:t>18/01/2024</a:t>
            </a:fld>
            <a:endParaRPr lang="es-ES"/>
          </a:p>
        </p:txBody>
      </p:sp>
      <p:sp>
        <p:nvSpPr>
          <p:cNvPr id="3" name="Marcador de pie de página 2">
            <a:extLst>
              <a:ext uri="{FF2B5EF4-FFF2-40B4-BE49-F238E27FC236}">
                <a16:creationId xmlns:a16="http://schemas.microsoft.com/office/drawing/2014/main" id="{92273C98-470F-4F2C-881D-49F9937F7F2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0DA1E9-2D8E-4B64-A496-66E7364AB5FF}"/>
              </a:ext>
            </a:extLst>
          </p:cNvPr>
          <p:cNvSpPr>
            <a:spLocks noGrp="1"/>
          </p:cNvSpPr>
          <p:nvPr>
            <p:ph type="sldNum" sz="quarter" idx="12"/>
          </p:nvPr>
        </p:nvSpPr>
        <p:spPr/>
        <p:txBody>
          <a:bodyPr/>
          <a:lstStyle/>
          <a:p>
            <a:fld id="{EC903D27-E8EF-4F29-9D76-168A63BCDFA5}" type="slidenum">
              <a:rPr lang="es-ES" smtClean="0"/>
              <a:t>‹Nº›</a:t>
            </a:fld>
            <a:endParaRPr lang="es-ES"/>
          </a:p>
        </p:txBody>
      </p:sp>
    </p:spTree>
    <p:extLst>
      <p:ext uri="{BB962C8B-B14F-4D97-AF65-F5344CB8AC3E}">
        <p14:creationId xmlns:p14="http://schemas.microsoft.com/office/powerpoint/2010/main" val="1756434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0DCAC-E78D-4B7D-BCFA-BBEB696DF4E5}"/>
              </a:ext>
            </a:extLst>
          </p:cNvPr>
          <p:cNvSpPr>
            <a:spLocks noGrp="1"/>
          </p:cNvSpPr>
          <p:nvPr>
            <p:ph type="title"/>
          </p:nvPr>
        </p:nvSpPr>
        <p:spPr>
          <a:xfrm>
            <a:off x="839791" y="457200"/>
            <a:ext cx="3932236"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B4AE0F-AD7B-4F54-A115-271E1F4F6415}"/>
              </a:ext>
            </a:extLst>
          </p:cNvPr>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7580DD3-104E-4A6E-B585-5EAB30423D9D}"/>
              </a:ext>
            </a:extLst>
          </p:cNvPr>
          <p:cNvSpPr>
            <a:spLocks noGrp="1"/>
          </p:cNvSpPr>
          <p:nvPr>
            <p:ph type="body" sz="half" idx="2"/>
          </p:nvPr>
        </p:nvSpPr>
        <p:spPr>
          <a:xfrm>
            <a:off x="839791" y="2057400"/>
            <a:ext cx="3932236" cy="3811588"/>
          </a:xfrm>
        </p:spPr>
        <p:txBody>
          <a:bodyPr/>
          <a:lstStyle>
            <a:lvl1pPr marL="0" indent="0">
              <a:buNone/>
              <a:defRPr sz="1600"/>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CA87DCD-0087-4993-B7F8-B9355B386ECD}"/>
              </a:ext>
            </a:extLst>
          </p:cNvPr>
          <p:cNvSpPr>
            <a:spLocks noGrp="1"/>
          </p:cNvSpPr>
          <p:nvPr>
            <p:ph type="dt" sz="half" idx="10"/>
          </p:nvPr>
        </p:nvSpPr>
        <p:spPr/>
        <p:txBody>
          <a:bodyPr/>
          <a:lstStyle/>
          <a:p>
            <a:fld id="{C7965AB4-B4E7-44F2-BBCB-6D2219AC1AAB}" type="datetimeFigureOut">
              <a:rPr lang="es-ES" smtClean="0"/>
              <a:t>18/01/2024</a:t>
            </a:fld>
            <a:endParaRPr lang="es-ES"/>
          </a:p>
        </p:txBody>
      </p:sp>
      <p:sp>
        <p:nvSpPr>
          <p:cNvPr id="6" name="Marcador de pie de página 5">
            <a:extLst>
              <a:ext uri="{FF2B5EF4-FFF2-40B4-BE49-F238E27FC236}">
                <a16:creationId xmlns:a16="http://schemas.microsoft.com/office/drawing/2014/main" id="{78CC9563-17B3-4BA3-AEEA-9C5AF7E190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FA0EE7C-54A7-40BC-88EB-300A53A7FEC2}"/>
              </a:ext>
            </a:extLst>
          </p:cNvPr>
          <p:cNvSpPr>
            <a:spLocks noGrp="1"/>
          </p:cNvSpPr>
          <p:nvPr>
            <p:ph type="sldNum" sz="quarter" idx="12"/>
          </p:nvPr>
        </p:nvSpPr>
        <p:spPr/>
        <p:txBody>
          <a:bodyPr/>
          <a:lstStyle/>
          <a:p>
            <a:fld id="{EC903D27-E8EF-4F29-9D76-168A63BCDFA5}" type="slidenum">
              <a:rPr lang="es-ES" smtClean="0"/>
              <a:t>‹Nº›</a:t>
            </a:fld>
            <a:endParaRPr lang="es-ES"/>
          </a:p>
        </p:txBody>
      </p:sp>
    </p:spTree>
    <p:extLst>
      <p:ext uri="{BB962C8B-B14F-4D97-AF65-F5344CB8AC3E}">
        <p14:creationId xmlns:p14="http://schemas.microsoft.com/office/powerpoint/2010/main" val="356585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483CE5-AB25-9715-BF4C-E0C7572F9C1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3741EA5-4F76-5565-E9D3-3A08F4E882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73DA8F-D58A-61C0-3074-36170C074E88}"/>
              </a:ext>
            </a:extLst>
          </p:cNvPr>
          <p:cNvSpPr>
            <a:spLocks noGrp="1"/>
          </p:cNvSpPr>
          <p:nvPr>
            <p:ph type="dt" sz="half" idx="10"/>
          </p:nvPr>
        </p:nvSpPr>
        <p:spPr/>
        <p:txBody>
          <a:bodyPr/>
          <a:lstStyle/>
          <a:p>
            <a:fld id="{D05C6BA5-17E4-478D-BDBF-E0DD118FDA48}" type="datetimeFigureOut">
              <a:rPr lang="es-ES" smtClean="0"/>
              <a:t>18/01/2024</a:t>
            </a:fld>
            <a:endParaRPr lang="es-ES"/>
          </a:p>
        </p:txBody>
      </p:sp>
      <p:sp>
        <p:nvSpPr>
          <p:cNvPr id="5" name="Marcador de pie de página 4">
            <a:extLst>
              <a:ext uri="{FF2B5EF4-FFF2-40B4-BE49-F238E27FC236}">
                <a16:creationId xmlns:a16="http://schemas.microsoft.com/office/drawing/2014/main" id="{65ED3973-3AF9-9624-6663-AC7D0182E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A8C875-4371-D2DD-2CCD-897EB343FCE7}"/>
              </a:ext>
            </a:extLst>
          </p:cNvPr>
          <p:cNvSpPr>
            <a:spLocks noGrp="1"/>
          </p:cNvSpPr>
          <p:nvPr>
            <p:ph type="sldNum" sz="quarter" idx="12"/>
          </p:nvPr>
        </p:nvSpPr>
        <p:spPr/>
        <p:txBody>
          <a:bodyPr/>
          <a:lstStyle/>
          <a:p>
            <a:fld id="{73798BC1-9471-4C5B-96EA-6F82940DA9F4}" type="slidenum">
              <a:rPr lang="es-ES" smtClean="0"/>
              <a:t>‹Nº›</a:t>
            </a:fld>
            <a:endParaRPr lang="es-ES"/>
          </a:p>
        </p:txBody>
      </p:sp>
    </p:spTree>
    <p:extLst>
      <p:ext uri="{BB962C8B-B14F-4D97-AF65-F5344CB8AC3E}">
        <p14:creationId xmlns:p14="http://schemas.microsoft.com/office/powerpoint/2010/main" val="206238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C05589-E81C-427C-9162-886AEA9F3726}"/>
              </a:ext>
            </a:extLst>
          </p:cNvPr>
          <p:cNvSpPr>
            <a:spLocks noGrp="1"/>
          </p:cNvSpPr>
          <p:nvPr>
            <p:ph type="title"/>
          </p:nvPr>
        </p:nvSpPr>
        <p:spPr>
          <a:xfrm>
            <a:off x="839791" y="457200"/>
            <a:ext cx="3932236"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DF5952-581B-473D-8C0E-E4D3D1529C4C}"/>
              </a:ext>
            </a:extLst>
          </p:cNvPr>
          <p:cNvSpPr>
            <a:spLocks noGrp="1"/>
          </p:cNvSpPr>
          <p:nvPr>
            <p:ph type="pic" idx="1"/>
          </p:nvPr>
        </p:nvSpPr>
        <p:spPr>
          <a:xfrm>
            <a:off x="5183190" y="987425"/>
            <a:ext cx="6172201" cy="4873625"/>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endParaRPr lang="es-ES"/>
          </a:p>
        </p:txBody>
      </p:sp>
      <p:sp>
        <p:nvSpPr>
          <p:cNvPr id="4" name="Marcador de texto 3">
            <a:extLst>
              <a:ext uri="{FF2B5EF4-FFF2-40B4-BE49-F238E27FC236}">
                <a16:creationId xmlns:a16="http://schemas.microsoft.com/office/drawing/2014/main" id="{BBB023EF-6326-4B61-9957-E5D71121B0BD}"/>
              </a:ext>
            </a:extLst>
          </p:cNvPr>
          <p:cNvSpPr>
            <a:spLocks noGrp="1"/>
          </p:cNvSpPr>
          <p:nvPr>
            <p:ph type="body" sz="half" idx="2"/>
          </p:nvPr>
        </p:nvSpPr>
        <p:spPr>
          <a:xfrm>
            <a:off x="839791" y="2057400"/>
            <a:ext cx="3932236" cy="3811588"/>
          </a:xfrm>
        </p:spPr>
        <p:txBody>
          <a:bodyPr/>
          <a:lstStyle>
            <a:lvl1pPr marL="0" indent="0">
              <a:buNone/>
              <a:defRPr sz="1600"/>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A5AAD4-C4ED-4283-8794-229EF0F58D24}"/>
              </a:ext>
            </a:extLst>
          </p:cNvPr>
          <p:cNvSpPr>
            <a:spLocks noGrp="1"/>
          </p:cNvSpPr>
          <p:nvPr>
            <p:ph type="dt" sz="half" idx="10"/>
          </p:nvPr>
        </p:nvSpPr>
        <p:spPr/>
        <p:txBody>
          <a:bodyPr/>
          <a:lstStyle/>
          <a:p>
            <a:fld id="{C7965AB4-B4E7-44F2-BBCB-6D2219AC1AAB}" type="datetimeFigureOut">
              <a:rPr lang="es-ES" smtClean="0"/>
              <a:t>18/01/2024</a:t>
            </a:fld>
            <a:endParaRPr lang="es-ES"/>
          </a:p>
        </p:txBody>
      </p:sp>
      <p:sp>
        <p:nvSpPr>
          <p:cNvPr id="6" name="Marcador de pie de página 5">
            <a:extLst>
              <a:ext uri="{FF2B5EF4-FFF2-40B4-BE49-F238E27FC236}">
                <a16:creationId xmlns:a16="http://schemas.microsoft.com/office/drawing/2014/main" id="{6DB4DA9A-762C-4549-949C-82772134E2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ADF571-DDBE-45C1-9348-2C519E83DEE4}"/>
              </a:ext>
            </a:extLst>
          </p:cNvPr>
          <p:cNvSpPr>
            <a:spLocks noGrp="1"/>
          </p:cNvSpPr>
          <p:nvPr>
            <p:ph type="sldNum" sz="quarter" idx="12"/>
          </p:nvPr>
        </p:nvSpPr>
        <p:spPr/>
        <p:txBody>
          <a:bodyPr/>
          <a:lstStyle/>
          <a:p>
            <a:fld id="{EC903D27-E8EF-4F29-9D76-168A63BCDFA5}" type="slidenum">
              <a:rPr lang="es-ES" smtClean="0"/>
              <a:t>‹Nº›</a:t>
            </a:fld>
            <a:endParaRPr lang="es-ES"/>
          </a:p>
        </p:txBody>
      </p:sp>
    </p:spTree>
    <p:extLst>
      <p:ext uri="{BB962C8B-B14F-4D97-AF65-F5344CB8AC3E}">
        <p14:creationId xmlns:p14="http://schemas.microsoft.com/office/powerpoint/2010/main" val="993661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3422F0-9209-4F2E-8E06-7A380095CA0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FB43D1-7017-44E0-A3C9-0755C700496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FDB002-821F-4199-9149-88F0CE1D704A}"/>
              </a:ext>
            </a:extLst>
          </p:cNvPr>
          <p:cNvSpPr>
            <a:spLocks noGrp="1"/>
          </p:cNvSpPr>
          <p:nvPr>
            <p:ph type="dt" sz="half" idx="10"/>
          </p:nvPr>
        </p:nvSpPr>
        <p:spPr/>
        <p:txBody>
          <a:bodyPr/>
          <a:lstStyle/>
          <a:p>
            <a:fld id="{C7965AB4-B4E7-44F2-BBCB-6D2219AC1AAB}" type="datetimeFigureOut">
              <a:rPr lang="es-ES" smtClean="0"/>
              <a:t>18/01/2024</a:t>
            </a:fld>
            <a:endParaRPr lang="es-ES"/>
          </a:p>
        </p:txBody>
      </p:sp>
      <p:sp>
        <p:nvSpPr>
          <p:cNvPr id="5" name="Marcador de pie de página 4">
            <a:extLst>
              <a:ext uri="{FF2B5EF4-FFF2-40B4-BE49-F238E27FC236}">
                <a16:creationId xmlns:a16="http://schemas.microsoft.com/office/drawing/2014/main" id="{1ECBD734-0BFF-475D-8DE9-701C5137CF3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D53B8F-3D08-44B4-9B41-E8E68C4BF50C}"/>
              </a:ext>
            </a:extLst>
          </p:cNvPr>
          <p:cNvSpPr>
            <a:spLocks noGrp="1"/>
          </p:cNvSpPr>
          <p:nvPr>
            <p:ph type="sldNum" sz="quarter" idx="12"/>
          </p:nvPr>
        </p:nvSpPr>
        <p:spPr/>
        <p:txBody>
          <a:bodyPr/>
          <a:lstStyle/>
          <a:p>
            <a:fld id="{EC903D27-E8EF-4F29-9D76-168A63BCDFA5}" type="slidenum">
              <a:rPr lang="es-ES" smtClean="0"/>
              <a:t>‹Nº›</a:t>
            </a:fld>
            <a:endParaRPr lang="es-ES"/>
          </a:p>
        </p:txBody>
      </p:sp>
    </p:spTree>
    <p:extLst>
      <p:ext uri="{BB962C8B-B14F-4D97-AF65-F5344CB8AC3E}">
        <p14:creationId xmlns:p14="http://schemas.microsoft.com/office/powerpoint/2010/main" val="3043400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824F1DA-C1E9-4ABC-B7BA-B5A9375AB91D}"/>
              </a:ext>
            </a:extLst>
          </p:cNvPr>
          <p:cNvSpPr>
            <a:spLocks noGrp="1"/>
          </p:cNvSpPr>
          <p:nvPr>
            <p:ph type="title" orient="vert"/>
          </p:nvPr>
        </p:nvSpPr>
        <p:spPr>
          <a:xfrm>
            <a:off x="8724899"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B12CCD-7EAD-437A-B6FF-0D700DD4518C}"/>
              </a:ext>
            </a:extLst>
          </p:cNvPr>
          <p:cNvSpPr>
            <a:spLocks noGrp="1"/>
          </p:cNvSpPr>
          <p:nvPr>
            <p:ph type="body" orient="vert" idx="1"/>
          </p:nvPr>
        </p:nvSpPr>
        <p:spPr>
          <a:xfrm>
            <a:off x="838199"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51882A-E941-4CB7-8715-280C082E4EE5}"/>
              </a:ext>
            </a:extLst>
          </p:cNvPr>
          <p:cNvSpPr>
            <a:spLocks noGrp="1"/>
          </p:cNvSpPr>
          <p:nvPr>
            <p:ph type="dt" sz="half" idx="10"/>
          </p:nvPr>
        </p:nvSpPr>
        <p:spPr/>
        <p:txBody>
          <a:bodyPr/>
          <a:lstStyle/>
          <a:p>
            <a:fld id="{C7965AB4-B4E7-44F2-BBCB-6D2219AC1AAB}" type="datetimeFigureOut">
              <a:rPr lang="es-ES" smtClean="0"/>
              <a:t>18/01/2024</a:t>
            </a:fld>
            <a:endParaRPr lang="es-ES"/>
          </a:p>
        </p:txBody>
      </p:sp>
      <p:sp>
        <p:nvSpPr>
          <p:cNvPr id="5" name="Marcador de pie de página 4">
            <a:extLst>
              <a:ext uri="{FF2B5EF4-FFF2-40B4-BE49-F238E27FC236}">
                <a16:creationId xmlns:a16="http://schemas.microsoft.com/office/drawing/2014/main" id="{3D35408E-AD18-49D3-8454-4C239F27B4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55E97B-18C6-4722-A624-B71FEF8017AD}"/>
              </a:ext>
            </a:extLst>
          </p:cNvPr>
          <p:cNvSpPr>
            <a:spLocks noGrp="1"/>
          </p:cNvSpPr>
          <p:nvPr>
            <p:ph type="sldNum" sz="quarter" idx="12"/>
          </p:nvPr>
        </p:nvSpPr>
        <p:spPr/>
        <p:txBody>
          <a:bodyPr/>
          <a:lstStyle/>
          <a:p>
            <a:fld id="{EC903D27-E8EF-4F29-9D76-168A63BCDFA5}" type="slidenum">
              <a:rPr lang="es-ES" smtClean="0"/>
              <a:t>‹Nº›</a:t>
            </a:fld>
            <a:endParaRPr lang="es-ES"/>
          </a:p>
        </p:txBody>
      </p:sp>
    </p:spTree>
    <p:extLst>
      <p:ext uri="{BB962C8B-B14F-4D97-AF65-F5344CB8AC3E}">
        <p14:creationId xmlns:p14="http://schemas.microsoft.com/office/powerpoint/2010/main" val="386375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22FC7-BB8A-3337-CF7D-C6C5322AA5C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05A1C3F-BE14-EB02-38EE-D639316E08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EF87B85-4D8F-C355-C0DD-C69AA2605495}"/>
              </a:ext>
            </a:extLst>
          </p:cNvPr>
          <p:cNvSpPr>
            <a:spLocks noGrp="1"/>
          </p:cNvSpPr>
          <p:nvPr>
            <p:ph type="dt" sz="half" idx="10"/>
          </p:nvPr>
        </p:nvSpPr>
        <p:spPr/>
        <p:txBody>
          <a:bodyPr/>
          <a:lstStyle/>
          <a:p>
            <a:fld id="{D05C6BA5-17E4-478D-BDBF-E0DD118FDA48}" type="datetimeFigureOut">
              <a:rPr lang="es-ES" smtClean="0"/>
              <a:t>18/01/2024</a:t>
            </a:fld>
            <a:endParaRPr lang="es-ES"/>
          </a:p>
        </p:txBody>
      </p:sp>
      <p:sp>
        <p:nvSpPr>
          <p:cNvPr id="5" name="Marcador de pie de página 4">
            <a:extLst>
              <a:ext uri="{FF2B5EF4-FFF2-40B4-BE49-F238E27FC236}">
                <a16:creationId xmlns:a16="http://schemas.microsoft.com/office/drawing/2014/main" id="{6DEF4D0A-82D0-5122-E047-71B2C7FFEA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AF8AD0-808A-030F-3277-38F4E4ECBFD1}"/>
              </a:ext>
            </a:extLst>
          </p:cNvPr>
          <p:cNvSpPr>
            <a:spLocks noGrp="1"/>
          </p:cNvSpPr>
          <p:nvPr>
            <p:ph type="sldNum" sz="quarter" idx="12"/>
          </p:nvPr>
        </p:nvSpPr>
        <p:spPr/>
        <p:txBody>
          <a:bodyPr/>
          <a:lstStyle/>
          <a:p>
            <a:fld id="{73798BC1-9471-4C5B-96EA-6F82940DA9F4}" type="slidenum">
              <a:rPr lang="es-ES" smtClean="0"/>
              <a:t>‹Nº›</a:t>
            </a:fld>
            <a:endParaRPr lang="es-ES"/>
          </a:p>
        </p:txBody>
      </p:sp>
    </p:spTree>
    <p:extLst>
      <p:ext uri="{BB962C8B-B14F-4D97-AF65-F5344CB8AC3E}">
        <p14:creationId xmlns:p14="http://schemas.microsoft.com/office/powerpoint/2010/main" val="268034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A727AA-6A1B-F592-88DF-066503A94EF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C694709-0E3A-6D7E-4174-3783E5D000C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0D1180-E51D-834E-4038-32D0727DF7B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4CC631A-49EC-ABEF-F0F5-569B8B6DF057}"/>
              </a:ext>
            </a:extLst>
          </p:cNvPr>
          <p:cNvSpPr>
            <a:spLocks noGrp="1"/>
          </p:cNvSpPr>
          <p:nvPr>
            <p:ph type="dt" sz="half" idx="10"/>
          </p:nvPr>
        </p:nvSpPr>
        <p:spPr/>
        <p:txBody>
          <a:bodyPr/>
          <a:lstStyle/>
          <a:p>
            <a:fld id="{D05C6BA5-17E4-478D-BDBF-E0DD118FDA48}" type="datetimeFigureOut">
              <a:rPr lang="es-ES" smtClean="0"/>
              <a:t>18/01/2024</a:t>
            </a:fld>
            <a:endParaRPr lang="es-ES"/>
          </a:p>
        </p:txBody>
      </p:sp>
      <p:sp>
        <p:nvSpPr>
          <p:cNvPr id="6" name="Marcador de pie de página 5">
            <a:extLst>
              <a:ext uri="{FF2B5EF4-FFF2-40B4-BE49-F238E27FC236}">
                <a16:creationId xmlns:a16="http://schemas.microsoft.com/office/drawing/2014/main" id="{4F84F3BF-11F8-1FB1-DFDB-44E1C6B4A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8C27E97-7E15-AF51-B2EC-133DD86E5CA9}"/>
              </a:ext>
            </a:extLst>
          </p:cNvPr>
          <p:cNvSpPr>
            <a:spLocks noGrp="1"/>
          </p:cNvSpPr>
          <p:nvPr>
            <p:ph type="sldNum" sz="quarter" idx="12"/>
          </p:nvPr>
        </p:nvSpPr>
        <p:spPr/>
        <p:txBody>
          <a:bodyPr/>
          <a:lstStyle/>
          <a:p>
            <a:fld id="{73798BC1-9471-4C5B-96EA-6F82940DA9F4}" type="slidenum">
              <a:rPr lang="es-ES" smtClean="0"/>
              <a:t>‹Nº›</a:t>
            </a:fld>
            <a:endParaRPr lang="es-ES"/>
          </a:p>
        </p:txBody>
      </p:sp>
    </p:spTree>
    <p:extLst>
      <p:ext uri="{BB962C8B-B14F-4D97-AF65-F5344CB8AC3E}">
        <p14:creationId xmlns:p14="http://schemas.microsoft.com/office/powerpoint/2010/main" val="416322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B31C11-1BF9-7866-0F6F-3556291A5D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19C4DFA-684A-10F2-4A4A-517A64F737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252DA6E-2A20-3845-91D9-B2A49E13DF6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7D54137-D9A5-CFC1-DD24-25C90116F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0FE2233-352B-6F5E-FFFB-910BBE42AC5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8773759-5053-A8CC-B1AB-6684DB574D3B}"/>
              </a:ext>
            </a:extLst>
          </p:cNvPr>
          <p:cNvSpPr>
            <a:spLocks noGrp="1"/>
          </p:cNvSpPr>
          <p:nvPr>
            <p:ph type="dt" sz="half" idx="10"/>
          </p:nvPr>
        </p:nvSpPr>
        <p:spPr/>
        <p:txBody>
          <a:bodyPr/>
          <a:lstStyle/>
          <a:p>
            <a:fld id="{D05C6BA5-17E4-478D-BDBF-E0DD118FDA48}" type="datetimeFigureOut">
              <a:rPr lang="es-ES" smtClean="0"/>
              <a:t>18/01/2024</a:t>
            </a:fld>
            <a:endParaRPr lang="es-ES"/>
          </a:p>
        </p:txBody>
      </p:sp>
      <p:sp>
        <p:nvSpPr>
          <p:cNvPr id="8" name="Marcador de pie de página 7">
            <a:extLst>
              <a:ext uri="{FF2B5EF4-FFF2-40B4-BE49-F238E27FC236}">
                <a16:creationId xmlns:a16="http://schemas.microsoft.com/office/drawing/2014/main" id="{A41A5B49-F6A1-6E74-F734-D6B23EB4798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6C6EE7-48CF-8C39-EB65-19E63D22C103}"/>
              </a:ext>
            </a:extLst>
          </p:cNvPr>
          <p:cNvSpPr>
            <a:spLocks noGrp="1"/>
          </p:cNvSpPr>
          <p:nvPr>
            <p:ph type="sldNum" sz="quarter" idx="12"/>
          </p:nvPr>
        </p:nvSpPr>
        <p:spPr/>
        <p:txBody>
          <a:bodyPr/>
          <a:lstStyle/>
          <a:p>
            <a:fld id="{73798BC1-9471-4C5B-96EA-6F82940DA9F4}" type="slidenum">
              <a:rPr lang="es-ES" smtClean="0"/>
              <a:t>‹Nº›</a:t>
            </a:fld>
            <a:endParaRPr lang="es-ES"/>
          </a:p>
        </p:txBody>
      </p:sp>
    </p:spTree>
    <p:extLst>
      <p:ext uri="{BB962C8B-B14F-4D97-AF65-F5344CB8AC3E}">
        <p14:creationId xmlns:p14="http://schemas.microsoft.com/office/powerpoint/2010/main" val="93467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0E286-D93F-DFEF-4348-07C29C9729A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0BDC11A-2163-C0D4-F062-C8B6C93C5C0C}"/>
              </a:ext>
            </a:extLst>
          </p:cNvPr>
          <p:cNvSpPr>
            <a:spLocks noGrp="1"/>
          </p:cNvSpPr>
          <p:nvPr>
            <p:ph type="dt" sz="half" idx="10"/>
          </p:nvPr>
        </p:nvSpPr>
        <p:spPr/>
        <p:txBody>
          <a:bodyPr/>
          <a:lstStyle/>
          <a:p>
            <a:fld id="{D05C6BA5-17E4-478D-BDBF-E0DD118FDA48}" type="datetimeFigureOut">
              <a:rPr lang="es-ES" smtClean="0"/>
              <a:t>18/01/2024</a:t>
            </a:fld>
            <a:endParaRPr lang="es-ES"/>
          </a:p>
        </p:txBody>
      </p:sp>
      <p:sp>
        <p:nvSpPr>
          <p:cNvPr id="4" name="Marcador de pie de página 3">
            <a:extLst>
              <a:ext uri="{FF2B5EF4-FFF2-40B4-BE49-F238E27FC236}">
                <a16:creationId xmlns:a16="http://schemas.microsoft.com/office/drawing/2014/main" id="{5F85E036-C6A8-6398-6FC3-580C9CEDD19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C08978A-E7D2-BFFE-9662-646FBE42DB4E}"/>
              </a:ext>
            </a:extLst>
          </p:cNvPr>
          <p:cNvSpPr>
            <a:spLocks noGrp="1"/>
          </p:cNvSpPr>
          <p:nvPr>
            <p:ph type="sldNum" sz="quarter" idx="12"/>
          </p:nvPr>
        </p:nvSpPr>
        <p:spPr/>
        <p:txBody>
          <a:bodyPr/>
          <a:lstStyle/>
          <a:p>
            <a:fld id="{73798BC1-9471-4C5B-96EA-6F82940DA9F4}" type="slidenum">
              <a:rPr lang="es-ES" smtClean="0"/>
              <a:t>‹Nº›</a:t>
            </a:fld>
            <a:endParaRPr lang="es-ES"/>
          </a:p>
        </p:txBody>
      </p:sp>
    </p:spTree>
    <p:extLst>
      <p:ext uri="{BB962C8B-B14F-4D97-AF65-F5344CB8AC3E}">
        <p14:creationId xmlns:p14="http://schemas.microsoft.com/office/powerpoint/2010/main" val="328467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2A22CAD-50E0-8847-1411-97E4E8FA5F09}"/>
              </a:ext>
            </a:extLst>
          </p:cNvPr>
          <p:cNvSpPr>
            <a:spLocks noGrp="1"/>
          </p:cNvSpPr>
          <p:nvPr>
            <p:ph type="dt" sz="half" idx="10"/>
          </p:nvPr>
        </p:nvSpPr>
        <p:spPr/>
        <p:txBody>
          <a:bodyPr/>
          <a:lstStyle/>
          <a:p>
            <a:fld id="{D05C6BA5-17E4-478D-BDBF-E0DD118FDA48}" type="datetimeFigureOut">
              <a:rPr lang="es-ES" smtClean="0"/>
              <a:t>18/01/2024</a:t>
            </a:fld>
            <a:endParaRPr lang="es-ES"/>
          </a:p>
        </p:txBody>
      </p:sp>
      <p:sp>
        <p:nvSpPr>
          <p:cNvPr id="3" name="Marcador de pie de página 2">
            <a:extLst>
              <a:ext uri="{FF2B5EF4-FFF2-40B4-BE49-F238E27FC236}">
                <a16:creationId xmlns:a16="http://schemas.microsoft.com/office/drawing/2014/main" id="{AC7070AA-7C47-CD79-D041-20A890D4FE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3DF758B-FAF1-3E13-6A5A-23C02664E6DB}"/>
              </a:ext>
            </a:extLst>
          </p:cNvPr>
          <p:cNvSpPr>
            <a:spLocks noGrp="1"/>
          </p:cNvSpPr>
          <p:nvPr>
            <p:ph type="sldNum" sz="quarter" idx="12"/>
          </p:nvPr>
        </p:nvSpPr>
        <p:spPr/>
        <p:txBody>
          <a:bodyPr/>
          <a:lstStyle/>
          <a:p>
            <a:fld id="{73798BC1-9471-4C5B-96EA-6F82940DA9F4}" type="slidenum">
              <a:rPr lang="es-ES" smtClean="0"/>
              <a:t>‹Nº›</a:t>
            </a:fld>
            <a:endParaRPr lang="es-ES"/>
          </a:p>
        </p:txBody>
      </p:sp>
    </p:spTree>
    <p:extLst>
      <p:ext uri="{BB962C8B-B14F-4D97-AF65-F5344CB8AC3E}">
        <p14:creationId xmlns:p14="http://schemas.microsoft.com/office/powerpoint/2010/main" val="266136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39E9CA-47A0-28C3-5EE7-363A7D8A13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1581DFD-91ED-268C-80A0-BF771C9E20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0DEB568-098B-1FB4-984F-9A21FD632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5E8F4F2-42F4-6F82-B7F3-B69E30DF7E65}"/>
              </a:ext>
            </a:extLst>
          </p:cNvPr>
          <p:cNvSpPr>
            <a:spLocks noGrp="1"/>
          </p:cNvSpPr>
          <p:nvPr>
            <p:ph type="dt" sz="half" idx="10"/>
          </p:nvPr>
        </p:nvSpPr>
        <p:spPr/>
        <p:txBody>
          <a:bodyPr/>
          <a:lstStyle/>
          <a:p>
            <a:fld id="{D05C6BA5-17E4-478D-BDBF-E0DD118FDA48}" type="datetimeFigureOut">
              <a:rPr lang="es-ES" smtClean="0"/>
              <a:t>18/01/2024</a:t>
            </a:fld>
            <a:endParaRPr lang="es-ES"/>
          </a:p>
        </p:txBody>
      </p:sp>
      <p:sp>
        <p:nvSpPr>
          <p:cNvPr id="6" name="Marcador de pie de página 5">
            <a:extLst>
              <a:ext uri="{FF2B5EF4-FFF2-40B4-BE49-F238E27FC236}">
                <a16:creationId xmlns:a16="http://schemas.microsoft.com/office/drawing/2014/main" id="{FD6AAF50-770D-E465-250A-29B3721C43E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0559B9-3D90-9260-007B-82F8CAA71081}"/>
              </a:ext>
            </a:extLst>
          </p:cNvPr>
          <p:cNvSpPr>
            <a:spLocks noGrp="1"/>
          </p:cNvSpPr>
          <p:nvPr>
            <p:ph type="sldNum" sz="quarter" idx="12"/>
          </p:nvPr>
        </p:nvSpPr>
        <p:spPr/>
        <p:txBody>
          <a:bodyPr/>
          <a:lstStyle/>
          <a:p>
            <a:fld id="{73798BC1-9471-4C5B-96EA-6F82940DA9F4}" type="slidenum">
              <a:rPr lang="es-ES" smtClean="0"/>
              <a:t>‹Nº›</a:t>
            </a:fld>
            <a:endParaRPr lang="es-ES"/>
          </a:p>
        </p:txBody>
      </p:sp>
    </p:spTree>
    <p:extLst>
      <p:ext uri="{BB962C8B-B14F-4D97-AF65-F5344CB8AC3E}">
        <p14:creationId xmlns:p14="http://schemas.microsoft.com/office/powerpoint/2010/main" val="362296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A8EFE-D35E-70D5-B92B-DE625A2A830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1CD6451-00D3-3889-30BE-C02CBC3787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044309A-BAD4-2B85-CDF8-6A01FADFE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CB5E0E-59D8-EBBC-DDCB-4231FFC7ABAA}"/>
              </a:ext>
            </a:extLst>
          </p:cNvPr>
          <p:cNvSpPr>
            <a:spLocks noGrp="1"/>
          </p:cNvSpPr>
          <p:nvPr>
            <p:ph type="dt" sz="half" idx="10"/>
          </p:nvPr>
        </p:nvSpPr>
        <p:spPr/>
        <p:txBody>
          <a:bodyPr/>
          <a:lstStyle/>
          <a:p>
            <a:fld id="{D05C6BA5-17E4-478D-BDBF-E0DD118FDA48}" type="datetimeFigureOut">
              <a:rPr lang="es-ES" smtClean="0"/>
              <a:t>18/01/2024</a:t>
            </a:fld>
            <a:endParaRPr lang="es-ES"/>
          </a:p>
        </p:txBody>
      </p:sp>
      <p:sp>
        <p:nvSpPr>
          <p:cNvPr id="6" name="Marcador de pie de página 5">
            <a:extLst>
              <a:ext uri="{FF2B5EF4-FFF2-40B4-BE49-F238E27FC236}">
                <a16:creationId xmlns:a16="http://schemas.microsoft.com/office/drawing/2014/main" id="{CB808C25-0413-892E-8330-CDB922B35A6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07A1D6-6872-4B1A-39E4-47A9520DB42A}"/>
              </a:ext>
            </a:extLst>
          </p:cNvPr>
          <p:cNvSpPr>
            <a:spLocks noGrp="1"/>
          </p:cNvSpPr>
          <p:nvPr>
            <p:ph type="sldNum" sz="quarter" idx="12"/>
          </p:nvPr>
        </p:nvSpPr>
        <p:spPr/>
        <p:txBody>
          <a:bodyPr/>
          <a:lstStyle/>
          <a:p>
            <a:fld id="{73798BC1-9471-4C5B-96EA-6F82940DA9F4}" type="slidenum">
              <a:rPr lang="es-ES" smtClean="0"/>
              <a:t>‹Nº›</a:t>
            </a:fld>
            <a:endParaRPr lang="es-ES"/>
          </a:p>
        </p:txBody>
      </p:sp>
    </p:spTree>
    <p:extLst>
      <p:ext uri="{BB962C8B-B14F-4D97-AF65-F5344CB8AC3E}">
        <p14:creationId xmlns:p14="http://schemas.microsoft.com/office/powerpoint/2010/main" val="280003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650">
              <a:schemeClr val="bg1"/>
            </a:gs>
            <a:gs pos="90000">
              <a:schemeClr val="bg1"/>
            </a:gs>
            <a:gs pos="97000">
              <a:srgbClr val="D1AF46"/>
            </a:gs>
            <a:gs pos="99000">
              <a:srgbClr val="C40000"/>
            </a:gs>
            <a:gs pos="3000">
              <a:schemeClr val="bg1"/>
            </a:gs>
            <a:gs pos="100000">
              <a:schemeClr val="accent4">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7B02E9C-3CC7-99DB-B6C7-3FC30C527E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571B7DB-C523-FF75-E267-36A617116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DE33BB-CC0D-3DC4-8DE1-F4F5789431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C6BA5-17E4-478D-BDBF-E0DD118FDA48}" type="datetimeFigureOut">
              <a:rPr lang="es-ES" smtClean="0"/>
              <a:t>18/01/2024</a:t>
            </a:fld>
            <a:endParaRPr lang="es-ES"/>
          </a:p>
        </p:txBody>
      </p:sp>
      <p:sp>
        <p:nvSpPr>
          <p:cNvPr id="5" name="Marcador de pie de página 4">
            <a:extLst>
              <a:ext uri="{FF2B5EF4-FFF2-40B4-BE49-F238E27FC236}">
                <a16:creationId xmlns:a16="http://schemas.microsoft.com/office/drawing/2014/main" id="{8893BE44-D188-E855-F6F7-50187969D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1B01D12-D647-0B32-B67C-80BEAC022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98BC1-9471-4C5B-96EA-6F82940DA9F4}" type="slidenum">
              <a:rPr lang="es-ES" smtClean="0"/>
              <a:t>‹Nº›</a:t>
            </a:fld>
            <a:endParaRPr lang="es-ES"/>
          </a:p>
        </p:txBody>
      </p:sp>
    </p:spTree>
    <p:extLst>
      <p:ext uri="{BB962C8B-B14F-4D97-AF65-F5344CB8AC3E}">
        <p14:creationId xmlns:p14="http://schemas.microsoft.com/office/powerpoint/2010/main" val="2065202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650">
              <a:schemeClr val="bg1"/>
            </a:gs>
            <a:gs pos="90000">
              <a:schemeClr val="bg1"/>
            </a:gs>
            <a:gs pos="97000">
              <a:srgbClr val="D1AF46"/>
            </a:gs>
            <a:gs pos="99000">
              <a:srgbClr val="C40000"/>
            </a:gs>
            <a:gs pos="3000">
              <a:schemeClr val="bg1"/>
            </a:gs>
            <a:gs pos="100000">
              <a:schemeClr val="accent4">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1C602F-F698-4BC8-B52C-2DE43D71620E}"/>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A4FED7-5657-4E6A-8743-A7B71BD87C53}"/>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1B0DF07-B850-41BB-998E-EBD93EAA9166}"/>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65AB4-B4E7-44F2-BBCB-6D2219AC1AAB}" type="datetimeFigureOut">
              <a:rPr lang="es-ES" smtClean="0"/>
              <a:t>18/01/2024</a:t>
            </a:fld>
            <a:endParaRPr lang="es-ES"/>
          </a:p>
        </p:txBody>
      </p:sp>
      <p:sp>
        <p:nvSpPr>
          <p:cNvPr id="5" name="Marcador de pie de página 4">
            <a:extLst>
              <a:ext uri="{FF2B5EF4-FFF2-40B4-BE49-F238E27FC236}">
                <a16:creationId xmlns:a16="http://schemas.microsoft.com/office/drawing/2014/main" id="{7AF13E3C-C63E-4845-8F59-B3B125E1496F}"/>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F4BC502D-42BB-418B-958C-E883A71BC834}"/>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03D27-E8EF-4F29-9D76-168A63BCDFA5}" type="slidenum">
              <a:rPr lang="es-ES" smtClean="0"/>
              <a:t>‹Nº›</a:t>
            </a:fld>
            <a:endParaRPr lang="es-ES"/>
          </a:p>
        </p:txBody>
      </p:sp>
    </p:spTree>
    <p:extLst>
      <p:ext uri="{BB962C8B-B14F-4D97-AF65-F5344CB8AC3E}">
        <p14:creationId xmlns:p14="http://schemas.microsoft.com/office/powerpoint/2010/main" val="1322631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6"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18_C8A654C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hyperlink" Target="https://www.boe.es/boe/dias/2020/12/31/pdfs/BOE-A-2020-17340.pdf"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21C_427278D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incotur.gob.es/PortalAyuda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7.xml.rels><?xml version="1.0" encoding="UTF-8" standalone="yes"?>
<Relationships xmlns="http://schemas.openxmlformats.org/package/2006/relationships"><Relationship Id="rId3" Type="http://schemas.openxmlformats.org/officeDocument/2006/relationships/hyperlink" Target="https://www.boe.es/boe/dias/2023/12/28/pdfs/BOE-A-2023-26601.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boe.es/boe/dias/2024/01/13/index.php?s=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1A_224729BE.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flickr.com/photos/labarracuda/2355230513/" TargetMode="External"/><Relationship Id="rId3" Type="http://schemas.openxmlformats.org/officeDocument/2006/relationships/image" Target="../media/image6.jpg"/><Relationship Id="rId7" Type="http://schemas.openxmlformats.org/officeDocument/2006/relationships/image" Target="../media/image8.jpg"/><Relationship Id="rId12" Type="http://schemas.openxmlformats.org/officeDocument/2006/relationships/image" Target="../media/image2.png"/><Relationship Id="rId2" Type="http://schemas.microsoft.com/office/2018/10/relationships/comments" Target="../comments/modernComment_129_D17CB65C.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laclasedeoscarboluda.blogspot.com/2014/04/estas-seguro-de-querer-usar-el.html" TargetMode="External"/><Relationship Id="rId5" Type="http://schemas.openxmlformats.org/officeDocument/2006/relationships/image" Target="../media/image3.png"/><Relationship Id="rId10" Type="http://schemas.openxmlformats.org/officeDocument/2006/relationships/image" Target="../media/image10.jpeg"/><Relationship Id="rId4" Type="http://schemas.openxmlformats.org/officeDocument/2006/relationships/hyperlink" Target="https://www.educacionalesmppe.com/search/label/ADMINISTRATIVOS" TargetMode="Externa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laclasedeoscarboluda.blogspot.com/2014/04/estas-seguro-de-querer-usar-el.html" TargetMode="External"/><Relationship Id="rId7" Type="http://schemas.openxmlformats.org/officeDocument/2006/relationships/hyperlink" Target="https://www.mundoporlibre.com/2010/12/alojamiento-en-el-mundo-i.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s://elgourmeturbano.blogspot.com/2016/06/la-escuela-de-hosteleria-aranda.html" TargetMode="External"/><Relationship Id="rId4" Type="http://schemas.openxmlformats.org/officeDocument/2006/relationships/image" Target="../media/image11.JP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282FF83-8A85-4400-814A-617C38FDF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85FAC1BF-15EC-44C6-BD5E-89C65E2554C2}"/>
              </a:ext>
            </a:extLst>
          </p:cNvPr>
          <p:cNvSpPr txBox="1"/>
          <p:nvPr/>
        </p:nvSpPr>
        <p:spPr>
          <a:xfrm>
            <a:off x="1113810" y="2886075"/>
            <a:ext cx="5885506" cy="2466975"/>
          </a:xfrm>
          <a:prstGeom prst="rect">
            <a:avLst/>
          </a:prstGeom>
        </p:spPr>
        <p:txBody>
          <a:bodyPr vert="horz" lIns="91440" tIns="45720" rIns="91440" bIns="45720" rtlCol="0" anchor="t">
            <a:normAutofit/>
          </a:bodyPr>
          <a:lstStyle/>
          <a:p>
            <a:pPr marL="0" marR="0" lvl="0" indent="0" fontAlgn="auto">
              <a:lnSpc>
                <a:spcPct val="90000"/>
              </a:lnSpc>
              <a:spcBef>
                <a:spcPct val="0"/>
              </a:spcBef>
              <a:spcAft>
                <a:spcPts val="600"/>
              </a:spcAft>
              <a:buClrTx/>
              <a:buSzTx/>
              <a:tabLst/>
              <a:defRPr/>
            </a:pPr>
            <a:r>
              <a:rPr kumimoji="0" lang="en-US" sz="3800" b="1" i="0" u="none" strike="noStrike" cap="none" spc="0" normalizeH="0" baseline="0" noProof="0" dirty="0">
                <a:ln>
                  <a:noFill/>
                </a:ln>
                <a:effectLst/>
                <a:uLnTx/>
                <a:uFillTx/>
                <a:latin typeface="+mj-lt"/>
                <a:ea typeface="+mj-ea"/>
                <a:cs typeface="+mj-cs"/>
              </a:rPr>
              <a:t>AYUDAS PARA PROYECTOS DE DIGITALIZACIÓN DE “ÚLTIMA MILLA” EN EMPRESAS DEL SECTOR TURÍSTICO</a:t>
            </a:r>
          </a:p>
        </p:txBody>
      </p:sp>
      <p:grpSp>
        <p:nvGrpSpPr>
          <p:cNvPr id="24" name="Group 2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03868"/>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0">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9414" y="232757"/>
            <a:ext cx="3765762" cy="625948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Texto&#10;&#10;Descripción generada automáticamente con confianza media">
            <a:extLst>
              <a:ext uri="{FF2B5EF4-FFF2-40B4-BE49-F238E27FC236}">
                <a16:creationId xmlns:a16="http://schemas.microsoft.com/office/drawing/2014/main" id="{1F8B3000-AD2A-3C78-ACC6-C6948A801C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9723" y="2961487"/>
            <a:ext cx="3259287" cy="752143"/>
          </a:xfrm>
          <a:prstGeom prst="rect">
            <a:avLst/>
          </a:prstGeom>
        </p:spPr>
      </p:pic>
      <p:sp>
        <p:nvSpPr>
          <p:cNvPr id="10" name="CuadroTexto 9">
            <a:extLst>
              <a:ext uri="{FF2B5EF4-FFF2-40B4-BE49-F238E27FC236}">
                <a16:creationId xmlns:a16="http://schemas.microsoft.com/office/drawing/2014/main" id="{CF1AFC4B-0F6A-D493-1F65-CF37A0CE442F}"/>
              </a:ext>
            </a:extLst>
          </p:cNvPr>
          <p:cNvSpPr txBox="1"/>
          <p:nvPr/>
        </p:nvSpPr>
        <p:spPr>
          <a:xfrm>
            <a:off x="8113126" y="2715259"/>
            <a:ext cx="6097772" cy="341632"/>
          </a:xfrm>
          <a:prstGeom prst="rect">
            <a:avLst/>
          </a:prstGeom>
          <a:noFill/>
        </p:spPr>
        <p:txBody>
          <a:bodyPr wrap="square">
            <a:spAutoFit/>
          </a:bodyPr>
          <a:lstStyle/>
          <a:p>
            <a:pPr marL="0" marR="0" lvl="0" indent="0" fontAlgn="auto">
              <a:lnSpc>
                <a:spcPct val="90000"/>
              </a:lnSpc>
              <a:spcBef>
                <a:spcPct val="0"/>
              </a:spcBef>
              <a:spcAft>
                <a:spcPts val="600"/>
              </a:spcAft>
              <a:buClrTx/>
              <a:buSzTx/>
              <a:tabLst/>
              <a:defRPr/>
            </a:pPr>
            <a:r>
              <a:rPr kumimoji="0" lang="en-US" sz="1800" b="1" i="0" u="none" strike="noStrike" cap="none" spc="0" normalizeH="0" baseline="0" noProof="0" dirty="0">
                <a:ln>
                  <a:noFill/>
                </a:ln>
                <a:effectLst>
                  <a:outerShdw blurRad="38100" dist="38100" dir="2700000" algn="tl">
                    <a:srgbClr val="000000">
                      <a:alpha val="43137"/>
                    </a:srgbClr>
                  </a:outerShdw>
                </a:effectLst>
                <a:uLnTx/>
                <a:uFillTx/>
                <a:latin typeface="+mj-lt"/>
                <a:ea typeface="+mj-ea"/>
                <a:cs typeface="+mj-cs"/>
              </a:rPr>
              <a:t>-----2ª </a:t>
            </a:r>
            <a:r>
              <a:rPr lang="en-US" sz="1800" b="1" dirty="0">
                <a:effectLst>
                  <a:outerShdw blurRad="38100" dist="38100" dir="2700000" algn="tl">
                    <a:srgbClr val="000000">
                      <a:alpha val="43137"/>
                    </a:srgbClr>
                  </a:outerShdw>
                </a:effectLst>
                <a:latin typeface="+mj-lt"/>
                <a:ea typeface="+mj-ea"/>
                <a:cs typeface="+mj-cs"/>
              </a:rPr>
              <a:t>CONVOCATORIA 2023----</a:t>
            </a:r>
          </a:p>
        </p:txBody>
      </p:sp>
      <p:pic>
        <p:nvPicPr>
          <p:cNvPr id="3" name="Imagen 2">
            <a:extLst>
              <a:ext uri="{FF2B5EF4-FFF2-40B4-BE49-F238E27FC236}">
                <a16:creationId xmlns:a16="http://schemas.microsoft.com/office/drawing/2014/main" id="{53106117-7EC0-6B48-5FD3-866A1A38F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855" y="182877"/>
            <a:ext cx="10322060" cy="934723"/>
          </a:xfrm>
          <a:prstGeom prst="rect">
            <a:avLst/>
          </a:prstGeom>
        </p:spPr>
      </p:pic>
    </p:spTree>
    <p:extLst>
      <p:ext uri="{BB962C8B-B14F-4D97-AF65-F5344CB8AC3E}">
        <p14:creationId xmlns:p14="http://schemas.microsoft.com/office/powerpoint/2010/main" val="3366343873"/>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587CE-F48F-7E33-D50E-F922A9937E28}"/>
              </a:ext>
            </a:extLst>
          </p:cNvPr>
          <p:cNvSpPr>
            <a:spLocks noGrp="1"/>
          </p:cNvSpPr>
          <p:nvPr>
            <p:ph type="title"/>
          </p:nvPr>
        </p:nvSpPr>
        <p:spPr>
          <a:xfrm>
            <a:off x="1133475" y="1866900"/>
            <a:ext cx="9925050" cy="2081426"/>
          </a:xfr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a:noAutofit/>
          </a:bodyPr>
          <a:lstStyle/>
          <a:p>
            <a:pPr algn="ctr"/>
            <a:r>
              <a:rPr lang="es-ES" sz="6600" b="1" dirty="0"/>
              <a:t>TIPO DE ACTUACIONES</a:t>
            </a:r>
          </a:p>
        </p:txBody>
      </p:sp>
      <p:pic>
        <p:nvPicPr>
          <p:cNvPr id="5" name="Imagen 4" descr="Texto&#10;&#10;Descripción generada automáticamente con confianza media">
            <a:extLst>
              <a:ext uri="{FF2B5EF4-FFF2-40B4-BE49-F238E27FC236}">
                <a16:creationId xmlns:a16="http://schemas.microsoft.com/office/drawing/2014/main" id="{D3809872-6818-E805-2F49-49D675F53C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23903" y="6071026"/>
            <a:ext cx="1387377" cy="330329"/>
          </a:xfrm>
          <a:prstGeom prst="rect">
            <a:avLst/>
          </a:prstGeom>
          <a:solidFill>
            <a:srgbClr val="C00000"/>
          </a:solidFill>
        </p:spPr>
      </p:pic>
      <p:pic>
        <p:nvPicPr>
          <p:cNvPr id="3" name="Imagen 2">
            <a:extLst>
              <a:ext uri="{FF2B5EF4-FFF2-40B4-BE49-F238E27FC236}">
                <a16:creationId xmlns:a16="http://schemas.microsoft.com/office/drawing/2014/main" id="{702D47CD-BF1E-835F-7287-2137970C2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55" y="182877"/>
            <a:ext cx="10322060" cy="934723"/>
          </a:xfrm>
          <a:prstGeom prst="rect">
            <a:avLst/>
          </a:prstGeom>
        </p:spPr>
      </p:pic>
    </p:spTree>
    <p:extLst>
      <p:ext uri="{BB962C8B-B14F-4D97-AF65-F5344CB8AC3E}">
        <p14:creationId xmlns:p14="http://schemas.microsoft.com/office/powerpoint/2010/main" val="3092239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FECE7D87-355D-8D30-3AB0-22D1A83DE4BC}"/>
              </a:ext>
            </a:extLst>
          </p:cNvPr>
          <p:cNvSpPr txBox="1"/>
          <p:nvPr/>
        </p:nvSpPr>
        <p:spPr>
          <a:xfrm>
            <a:off x="6684263" y="1455061"/>
            <a:ext cx="4898137" cy="830997"/>
          </a:xfrm>
          <a:prstGeom prst="rect">
            <a:avLst/>
          </a:prstGeom>
          <a:solidFill>
            <a:schemeClr val="accent4">
              <a:lumMod val="60000"/>
              <a:lumOff val="4000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dist"/>
            <a:r>
              <a:rPr lang="es-ES" sz="1600" b="1" dirty="0"/>
              <a:t>L2: Proyectos de implantación y adopción de nuevas tecnologías, que incorporarán tecnologías testadas previamente en el mercado con riesgo tecnológico bajo</a:t>
            </a:r>
            <a:r>
              <a:rPr lang="es-ES" sz="1400" b="1" dirty="0"/>
              <a:t>. </a:t>
            </a:r>
          </a:p>
        </p:txBody>
      </p:sp>
      <p:sp>
        <p:nvSpPr>
          <p:cNvPr id="12" name="Rectángulo 11">
            <a:extLst>
              <a:ext uri="{FF2B5EF4-FFF2-40B4-BE49-F238E27FC236}">
                <a16:creationId xmlns:a16="http://schemas.microsoft.com/office/drawing/2014/main" id="{9635F84B-DA8C-BEBB-59D7-CD3C3EADFF1F}"/>
              </a:ext>
            </a:extLst>
          </p:cNvPr>
          <p:cNvSpPr/>
          <p:nvPr/>
        </p:nvSpPr>
        <p:spPr>
          <a:xfrm>
            <a:off x="758952" y="2443690"/>
            <a:ext cx="4849368" cy="1655064"/>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07000"/>
              </a:lnSpc>
              <a:spcAft>
                <a:spcPts val="800"/>
              </a:spcAft>
            </a:pPr>
            <a:r>
              <a:rPr lang="es-ES" sz="1400" kern="100" dirty="0">
                <a:effectLst/>
                <a:latin typeface="Calibri" panose="020F0502020204030204" pitchFamily="34" charset="0"/>
                <a:ea typeface="Yu Mincho" panose="02020400000000000000" pitchFamily="18" charset="-128"/>
                <a:cs typeface="Times New Roman" panose="02020603050405020304" pitchFamily="18" charset="0"/>
              </a:rPr>
              <a:t>Los proyectos presentados deberán ser </a:t>
            </a:r>
            <a:r>
              <a:rPr lang="es-ES" sz="1400" b="1"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proyectos de desarrollo con carácter aplicado, muy cercanos al mercado (niveles de madurez de la tecnología TRL 6-8), con riesgo tecnológico medio/bajo</a:t>
            </a:r>
            <a:r>
              <a:rPr lang="es-ES" sz="14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a:t>
            </a:r>
            <a:r>
              <a:rPr lang="es-ES" sz="1400" kern="100" dirty="0">
                <a:effectLst/>
                <a:latin typeface="Calibri" panose="020F0502020204030204" pitchFamily="34" charset="0"/>
                <a:ea typeface="Yu Mincho" panose="02020400000000000000" pitchFamily="18" charset="-128"/>
                <a:cs typeface="Times New Roman" panose="02020603050405020304" pitchFamily="18" charset="0"/>
              </a:rPr>
              <a:t> Tecnologías emergentes o de nuevo desarrollo en el ámbito del internet de las cosas, 5G, </a:t>
            </a:r>
            <a:r>
              <a:rPr lang="es-ES" sz="1400" kern="100" dirty="0" err="1">
                <a:effectLst/>
                <a:latin typeface="Calibri" panose="020F0502020204030204" pitchFamily="34" charset="0"/>
                <a:ea typeface="Yu Mincho" panose="02020400000000000000" pitchFamily="18" charset="-128"/>
                <a:cs typeface="Times New Roman" panose="02020603050405020304" pitchFamily="18" charset="0"/>
              </a:rPr>
              <a:t>big</a:t>
            </a:r>
            <a:r>
              <a:rPr lang="es-ES" sz="1400" kern="100" dirty="0">
                <a:effectLst/>
                <a:latin typeface="Calibri" panose="020F0502020204030204" pitchFamily="34" charset="0"/>
                <a:ea typeface="Yu Mincho" panose="02020400000000000000" pitchFamily="18" charset="-128"/>
                <a:cs typeface="Times New Roman" panose="02020603050405020304" pitchFamily="18" charset="0"/>
              </a:rPr>
              <a:t> data, ciberseguridad o aplicaciones móviles, sin carácter limitativo.</a:t>
            </a:r>
          </a:p>
        </p:txBody>
      </p:sp>
      <p:sp>
        <p:nvSpPr>
          <p:cNvPr id="13" name="Rectángulo 12">
            <a:extLst>
              <a:ext uri="{FF2B5EF4-FFF2-40B4-BE49-F238E27FC236}">
                <a16:creationId xmlns:a16="http://schemas.microsoft.com/office/drawing/2014/main" id="{7F0DC686-82E9-0D99-8899-F2417D8732B2}"/>
              </a:ext>
            </a:extLst>
          </p:cNvPr>
          <p:cNvSpPr/>
          <p:nvPr/>
        </p:nvSpPr>
        <p:spPr>
          <a:xfrm>
            <a:off x="6684264" y="2440172"/>
            <a:ext cx="4896796" cy="1655064"/>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1400" kern="1200" dirty="0">
                <a:solidFill>
                  <a:srgbClr val="000000"/>
                </a:solidFill>
                <a:effectLst/>
                <a:latin typeface="Calibri" panose="020F0502020204030204" pitchFamily="34" charset="0"/>
                <a:ea typeface="+mn-ea"/>
                <a:cs typeface="+mn-cs"/>
              </a:rPr>
              <a:t>Los proyectos presentados deberán ser </a:t>
            </a:r>
            <a:r>
              <a:rPr lang="es-ES" sz="1400" b="1" kern="1200" dirty="0">
                <a:solidFill>
                  <a:schemeClr val="tx1"/>
                </a:solidFill>
                <a:effectLst/>
                <a:latin typeface="Calibri" panose="020F0502020204030204" pitchFamily="34" charset="0"/>
                <a:ea typeface="+mn-ea"/>
                <a:cs typeface="+mn-cs"/>
              </a:rPr>
              <a:t>proyectos demostradores de conocimientos y/o tecnologías testadas previamente en mercado (niveles de madurez de la tecnología TRL 8-9), con riesgo tecnológico bajo</a:t>
            </a:r>
            <a:r>
              <a:rPr lang="es-ES" sz="1400" b="1" dirty="0">
                <a:solidFill>
                  <a:schemeClr val="tx1"/>
                </a:solidFill>
                <a:latin typeface="Calibri" panose="020F0502020204030204" pitchFamily="34" charset="0"/>
              </a:rPr>
              <a:t>.</a:t>
            </a:r>
            <a:r>
              <a:rPr lang="es-ES" sz="1400" kern="1200" dirty="0">
                <a:solidFill>
                  <a:srgbClr val="000000"/>
                </a:solidFill>
                <a:effectLst/>
                <a:latin typeface="Calibri" panose="020F0502020204030204" pitchFamily="34" charset="0"/>
                <a:ea typeface="+mn-ea"/>
                <a:cs typeface="+mn-cs"/>
              </a:rPr>
              <a:t> Implantación y adopción de tecnologías existentes en el ámbito del internet de las cosas, 5G, </a:t>
            </a:r>
            <a:r>
              <a:rPr lang="es-ES" sz="1400" kern="1200" dirty="0" err="1">
                <a:solidFill>
                  <a:srgbClr val="000000"/>
                </a:solidFill>
                <a:effectLst/>
                <a:latin typeface="Calibri" panose="020F0502020204030204" pitchFamily="34" charset="0"/>
                <a:ea typeface="+mn-ea"/>
                <a:cs typeface="+mn-cs"/>
              </a:rPr>
              <a:t>big</a:t>
            </a:r>
            <a:r>
              <a:rPr lang="es-ES" sz="1400" kern="1200" dirty="0">
                <a:solidFill>
                  <a:srgbClr val="000000"/>
                </a:solidFill>
                <a:effectLst/>
                <a:latin typeface="Calibri" panose="020F0502020204030204" pitchFamily="34" charset="0"/>
                <a:ea typeface="+mn-ea"/>
                <a:cs typeface="+mn-cs"/>
              </a:rPr>
              <a:t> data y ciberseguridad o aplicaciones móviles, sin carácter limitativo.</a:t>
            </a:r>
            <a:endParaRPr lang="es-ES" sz="1400" dirty="0"/>
          </a:p>
        </p:txBody>
      </p:sp>
      <p:sp>
        <p:nvSpPr>
          <p:cNvPr id="14" name="Rectángulo: esquinas diagonales cortadas 13">
            <a:extLst>
              <a:ext uri="{FF2B5EF4-FFF2-40B4-BE49-F238E27FC236}">
                <a16:creationId xmlns:a16="http://schemas.microsoft.com/office/drawing/2014/main" id="{F349DE05-9536-66D6-47F8-6CB89FA8EC0D}"/>
              </a:ext>
            </a:extLst>
          </p:cNvPr>
          <p:cNvSpPr/>
          <p:nvPr/>
        </p:nvSpPr>
        <p:spPr>
          <a:xfrm>
            <a:off x="5148071" y="4997546"/>
            <a:ext cx="1655064" cy="369332"/>
          </a:xfrm>
          <a:prstGeom prst="snip2DiagRect">
            <a:avLst>
              <a:gd name="adj1" fmla="val 29508"/>
              <a:gd name="adj2" fmla="val 16667"/>
            </a:avLst>
          </a:prstGeom>
          <a:solidFill>
            <a:schemeClr val="accent6">
              <a:lumMod val="40000"/>
              <a:lumOff val="60000"/>
            </a:schemeClr>
          </a:solidFill>
          <a:ln w="19050">
            <a:solidFill>
              <a:schemeClr val="accent6">
                <a:lumMod val="50000"/>
              </a:schemeClr>
            </a:solid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400" b="1" dirty="0">
              <a:solidFill>
                <a:schemeClr val="tx1"/>
              </a:solidFill>
            </a:endParaRPr>
          </a:p>
          <a:p>
            <a:pPr algn="ctr"/>
            <a:r>
              <a:rPr lang="es-ES" sz="1400" b="1" dirty="0">
                <a:solidFill>
                  <a:schemeClr val="tx1"/>
                </a:solidFill>
              </a:rPr>
              <a:t>Cuantía</a:t>
            </a:r>
          </a:p>
          <a:p>
            <a:pPr algn="ctr"/>
            <a:endParaRPr lang="es-ES" dirty="0"/>
          </a:p>
        </p:txBody>
      </p:sp>
      <p:sp>
        <p:nvSpPr>
          <p:cNvPr id="15" name="Rectángulo: esquinas diagonales cortadas 14">
            <a:extLst>
              <a:ext uri="{FF2B5EF4-FFF2-40B4-BE49-F238E27FC236}">
                <a16:creationId xmlns:a16="http://schemas.microsoft.com/office/drawing/2014/main" id="{BD3BA468-33AE-88E2-E84D-C1FC92C73DFC}"/>
              </a:ext>
            </a:extLst>
          </p:cNvPr>
          <p:cNvSpPr/>
          <p:nvPr/>
        </p:nvSpPr>
        <p:spPr>
          <a:xfrm>
            <a:off x="5148071" y="5569528"/>
            <a:ext cx="1655064" cy="369332"/>
          </a:xfrm>
          <a:prstGeom prst="snip2DiagRect">
            <a:avLst>
              <a:gd name="adj1" fmla="val 29508"/>
              <a:gd name="adj2" fmla="val 16667"/>
            </a:avLst>
          </a:prstGeom>
          <a:solidFill>
            <a:schemeClr val="accent6">
              <a:lumMod val="40000"/>
              <a:lumOff val="60000"/>
            </a:schemeClr>
          </a:solidFill>
          <a:ln w="19050">
            <a:solidFill>
              <a:schemeClr val="accent6">
                <a:lumMod val="50000"/>
              </a:schemeClr>
            </a:solid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400" b="1" dirty="0">
              <a:solidFill>
                <a:schemeClr val="tx1"/>
              </a:solidFill>
            </a:endParaRPr>
          </a:p>
          <a:p>
            <a:pPr algn="ctr"/>
            <a:r>
              <a:rPr lang="es-ES" sz="1400" b="1" dirty="0">
                <a:solidFill>
                  <a:schemeClr val="tx1"/>
                </a:solidFill>
              </a:rPr>
              <a:t>Duración</a:t>
            </a:r>
          </a:p>
          <a:p>
            <a:pPr algn="ctr"/>
            <a:endParaRPr lang="es-ES" dirty="0"/>
          </a:p>
        </p:txBody>
      </p:sp>
      <p:sp>
        <p:nvSpPr>
          <p:cNvPr id="16" name="Título 1">
            <a:extLst>
              <a:ext uri="{FF2B5EF4-FFF2-40B4-BE49-F238E27FC236}">
                <a16:creationId xmlns:a16="http://schemas.microsoft.com/office/drawing/2014/main" id="{ABDEF595-D2B5-0C01-E39B-B5955FE296C8}"/>
              </a:ext>
            </a:extLst>
          </p:cNvPr>
          <p:cNvSpPr>
            <a:spLocks noGrp="1"/>
          </p:cNvSpPr>
          <p:nvPr>
            <p:ph type="title"/>
          </p:nvPr>
        </p:nvSpPr>
        <p:spPr>
          <a:xfrm>
            <a:off x="758952" y="808065"/>
            <a:ext cx="10524744" cy="320185"/>
          </a:xfr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a:normAutofit fontScale="90000"/>
          </a:bodyPr>
          <a:lstStyle/>
          <a:p>
            <a:pPr algn="ctr"/>
            <a:r>
              <a:rPr lang="es-ES" sz="2800" b="1" dirty="0"/>
              <a:t>TIPOS DE ACTUACIONES: LINEA 1 Y  LÍNEA 2</a:t>
            </a:r>
          </a:p>
        </p:txBody>
      </p:sp>
      <p:sp>
        <p:nvSpPr>
          <p:cNvPr id="17" name="Rectángulo: esquinas diagonales cortadas 16">
            <a:extLst>
              <a:ext uri="{FF2B5EF4-FFF2-40B4-BE49-F238E27FC236}">
                <a16:creationId xmlns:a16="http://schemas.microsoft.com/office/drawing/2014/main" id="{05F0D8C8-324D-B0D7-7A23-094D58E5C27D}"/>
              </a:ext>
            </a:extLst>
          </p:cNvPr>
          <p:cNvSpPr/>
          <p:nvPr/>
        </p:nvSpPr>
        <p:spPr>
          <a:xfrm>
            <a:off x="5148071" y="4425565"/>
            <a:ext cx="1655064" cy="369332"/>
          </a:xfrm>
          <a:prstGeom prst="snip2DiagRect">
            <a:avLst>
              <a:gd name="adj1" fmla="val 29508"/>
              <a:gd name="adj2" fmla="val 16667"/>
            </a:avLst>
          </a:prstGeom>
          <a:solidFill>
            <a:schemeClr val="accent6">
              <a:lumMod val="40000"/>
              <a:lumOff val="60000"/>
            </a:schemeClr>
          </a:solidFill>
          <a:ln w="19050">
            <a:solidFill>
              <a:schemeClr val="accent6">
                <a:lumMod val="50000"/>
              </a:schemeClr>
            </a:solid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Participación</a:t>
            </a:r>
          </a:p>
        </p:txBody>
      </p:sp>
      <p:sp>
        <p:nvSpPr>
          <p:cNvPr id="18" name="Rectángulo: esquinas redondeadas 17">
            <a:extLst>
              <a:ext uri="{FF2B5EF4-FFF2-40B4-BE49-F238E27FC236}">
                <a16:creationId xmlns:a16="http://schemas.microsoft.com/office/drawing/2014/main" id="{E8413188-73AD-8578-2209-855161815888}"/>
              </a:ext>
            </a:extLst>
          </p:cNvPr>
          <p:cNvSpPr/>
          <p:nvPr/>
        </p:nvSpPr>
        <p:spPr>
          <a:xfrm>
            <a:off x="7040878" y="5569528"/>
            <a:ext cx="2798811" cy="36933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cs typeface="Calibri" panose="020F0502020204030204" pitchFamily="34" charset="0"/>
              </a:rPr>
              <a:t>Ejecución máxima de 12 meses</a:t>
            </a:r>
            <a:r>
              <a:rPr lang="es-ES" sz="1400" dirty="0">
                <a:solidFill>
                  <a:schemeClr val="tx1"/>
                </a:solidFill>
              </a:rPr>
              <a:t>.</a:t>
            </a:r>
          </a:p>
        </p:txBody>
      </p:sp>
      <p:sp>
        <p:nvSpPr>
          <p:cNvPr id="25" name="Rectángulo: esquinas redondeadas 24">
            <a:extLst>
              <a:ext uri="{FF2B5EF4-FFF2-40B4-BE49-F238E27FC236}">
                <a16:creationId xmlns:a16="http://schemas.microsoft.com/office/drawing/2014/main" id="{B140E6FF-A8CE-B28E-43BB-B65CE8C9B4FE}"/>
              </a:ext>
            </a:extLst>
          </p:cNvPr>
          <p:cNvSpPr/>
          <p:nvPr/>
        </p:nvSpPr>
        <p:spPr>
          <a:xfrm>
            <a:off x="2113280" y="4430071"/>
            <a:ext cx="2874773" cy="345405"/>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Agrupación: Mínimo 5 empresas</a:t>
            </a:r>
          </a:p>
        </p:txBody>
      </p:sp>
      <p:sp>
        <p:nvSpPr>
          <p:cNvPr id="26" name="Rectángulo: esquinas redondeadas 25">
            <a:extLst>
              <a:ext uri="{FF2B5EF4-FFF2-40B4-BE49-F238E27FC236}">
                <a16:creationId xmlns:a16="http://schemas.microsoft.com/office/drawing/2014/main" id="{3EAB2D43-531F-9D51-0490-9BC3F1949DE7}"/>
              </a:ext>
            </a:extLst>
          </p:cNvPr>
          <p:cNvSpPr/>
          <p:nvPr/>
        </p:nvSpPr>
        <p:spPr>
          <a:xfrm>
            <a:off x="7040878" y="4417828"/>
            <a:ext cx="3190242" cy="357648"/>
          </a:xfrm>
          <a:prstGeom prst="roundRect">
            <a:avLst>
              <a:gd name="adj" fmla="val 19759"/>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Agrupación: Mínimo 3 empresas</a:t>
            </a:r>
            <a:endParaRPr lang="es-ES" sz="1400" b="1" dirty="0">
              <a:solidFill>
                <a:schemeClr val="tx1"/>
              </a:solidFill>
              <a:latin typeface="Calibri" panose="020F0502020204030204" pitchFamily="34" charset="0"/>
              <a:cs typeface="Calibri" panose="020F0502020204030204" pitchFamily="34" charset="0"/>
            </a:endParaRPr>
          </a:p>
        </p:txBody>
      </p:sp>
      <p:sp>
        <p:nvSpPr>
          <p:cNvPr id="27" name="Rectángulo: esquinas redondeadas 26">
            <a:extLst>
              <a:ext uri="{FF2B5EF4-FFF2-40B4-BE49-F238E27FC236}">
                <a16:creationId xmlns:a16="http://schemas.microsoft.com/office/drawing/2014/main" id="{0E519AD4-5294-C30D-3AA2-A68C5906E874}"/>
              </a:ext>
            </a:extLst>
          </p:cNvPr>
          <p:cNvSpPr/>
          <p:nvPr/>
        </p:nvSpPr>
        <p:spPr>
          <a:xfrm>
            <a:off x="1507712" y="4936524"/>
            <a:ext cx="3480340" cy="633004"/>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1" dirty="0">
                <a:solidFill>
                  <a:schemeClr val="tx1"/>
                </a:solidFill>
              </a:rPr>
              <a:t>Presupuesto mínimo:  300.000 €</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1" dirty="0">
                <a:solidFill>
                  <a:schemeClr val="tx1"/>
                </a:solidFill>
              </a:rPr>
              <a:t>Presupuesto máximo: 3.000.000 €</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ángulo: esquinas redondeadas 27">
            <a:extLst>
              <a:ext uri="{FF2B5EF4-FFF2-40B4-BE49-F238E27FC236}">
                <a16:creationId xmlns:a16="http://schemas.microsoft.com/office/drawing/2014/main" id="{7D380BC2-9F27-90D3-60BC-0A6558F42AEF}"/>
              </a:ext>
            </a:extLst>
          </p:cNvPr>
          <p:cNvSpPr/>
          <p:nvPr/>
        </p:nvSpPr>
        <p:spPr>
          <a:xfrm>
            <a:off x="2430035" y="5618340"/>
            <a:ext cx="2558017" cy="369332"/>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Ejecución máxima de 12 meses</a:t>
            </a: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2" name="Rectángulo: esquinas redondeadas 31">
            <a:extLst>
              <a:ext uri="{FF2B5EF4-FFF2-40B4-BE49-F238E27FC236}">
                <a16:creationId xmlns:a16="http://schemas.microsoft.com/office/drawing/2014/main" id="{E327BC5A-468F-5E42-2CFA-49CC6315D9A8}"/>
              </a:ext>
            </a:extLst>
          </p:cNvPr>
          <p:cNvSpPr/>
          <p:nvPr/>
        </p:nvSpPr>
        <p:spPr>
          <a:xfrm>
            <a:off x="7019105" y="4856000"/>
            <a:ext cx="3827220" cy="63300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400" b="1" dirty="0">
                <a:solidFill>
                  <a:schemeClr val="tx1"/>
                </a:solidFill>
              </a:rPr>
              <a:t>Presupuesto mínimo: 200.000 € </a:t>
            </a:r>
          </a:p>
          <a:p>
            <a:r>
              <a:rPr lang="es-ES" sz="1400" b="1" dirty="0">
                <a:solidFill>
                  <a:schemeClr val="tx1"/>
                </a:solidFill>
              </a:rPr>
              <a:t>Presupuesto máximo: 750.000 €</a:t>
            </a:r>
          </a:p>
        </p:txBody>
      </p:sp>
      <p:pic>
        <p:nvPicPr>
          <p:cNvPr id="34" name="Imagen 33">
            <a:extLst>
              <a:ext uri="{FF2B5EF4-FFF2-40B4-BE49-F238E27FC236}">
                <a16:creationId xmlns:a16="http://schemas.microsoft.com/office/drawing/2014/main" id="{18C93590-A51E-D2BD-6706-F9B36BB29EFC}"/>
              </a:ext>
            </a:extLst>
          </p:cNvPr>
          <p:cNvPicPr>
            <a:picLocks noChangeAspect="1"/>
          </p:cNvPicPr>
          <p:nvPr/>
        </p:nvPicPr>
        <p:blipFill>
          <a:blip r:embed="rId2"/>
          <a:stretch>
            <a:fillRect/>
          </a:stretch>
        </p:blipFill>
        <p:spPr>
          <a:xfrm>
            <a:off x="10136544" y="6109078"/>
            <a:ext cx="1444516" cy="322202"/>
          </a:xfrm>
          <a:prstGeom prst="rect">
            <a:avLst/>
          </a:prstGeom>
        </p:spPr>
      </p:pic>
      <p:sp>
        <p:nvSpPr>
          <p:cNvPr id="3" name="CuadroTexto 2">
            <a:extLst>
              <a:ext uri="{FF2B5EF4-FFF2-40B4-BE49-F238E27FC236}">
                <a16:creationId xmlns:a16="http://schemas.microsoft.com/office/drawing/2014/main" id="{CB63DAD1-8B21-3DAC-1477-F62107AABE14}"/>
              </a:ext>
            </a:extLst>
          </p:cNvPr>
          <p:cNvSpPr txBox="1"/>
          <p:nvPr/>
        </p:nvSpPr>
        <p:spPr>
          <a:xfrm>
            <a:off x="758950" y="1452861"/>
            <a:ext cx="4748787" cy="844696"/>
          </a:xfrm>
          <a:prstGeom prst="rect">
            <a:avLst/>
          </a:prstGeom>
          <a:solidFill>
            <a:schemeClr val="accent2">
              <a:lumMod val="60000"/>
              <a:lumOff val="4000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dist"/>
            <a:r>
              <a:rPr lang="es-ES" sz="1600" b="1" dirty="0"/>
              <a:t>L1: Proyectos de desarrollo tecnológico innovadores que incorporarán tecnologías emergentes o de nuevo desarrollo con riesgo tecnológico medio/bajo</a:t>
            </a:r>
          </a:p>
        </p:txBody>
      </p:sp>
      <p:pic>
        <p:nvPicPr>
          <p:cNvPr id="2" name="Imagen 1">
            <a:extLst>
              <a:ext uri="{FF2B5EF4-FFF2-40B4-BE49-F238E27FC236}">
                <a16:creationId xmlns:a16="http://schemas.microsoft.com/office/drawing/2014/main" id="{F229F70B-5458-13C8-4F6E-8FDEA153B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42" y="16092"/>
            <a:ext cx="10322060" cy="934723"/>
          </a:xfrm>
          <a:prstGeom prst="rect">
            <a:avLst/>
          </a:prstGeom>
        </p:spPr>
      </p:pic>
    </p:spTree>
    <p:extLst>
      <p:ext uri="{BB962C8B-B14F-4D97-AF65-F5344CB8AC3E}">
        <p14:creationId xmlns:p14="http://schemas.microsoft.com/office/powerpoint/2010/main" val="84945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Marcador de contenido 2">
            <a:extLst>
              <a:ext uri="{FF2B5EF4-FFF2-40B4-BE49-F238E27FC236}">
                <a16:creationId xmlns:a16="http://schemas.microsoft.com/office/drawing/2014/main" id="{01B0D3C7-3B36-B668-7067-7E59FE4C1D49}"/>
              </a:ext>
            </a:extLst>
          </p:cNvPr>
          <p:cNvGraphicFramePr>
            <a:graphicFrameLocks noGrp="1"/>
          </p:cNvGraphicFramePr>
          <p:nvPr>
            <p:ph idx="1"/>
            <p:extLst>
              <p:ext uri="{D42A27DB-BD31-4B8C-83A1-F6EECF244321}">
                <p14:modId xmlns:p14="http://schemas.microsoft.com/office/powerpoint/2010/main" val="1225625611"/>
              </p:ext>
            </p:extLst>
          </p:nvPr>
        </p:nvGraphicFramePr>
        <p:xfrm>
          <a:off x="865952" y="1879833"/>
          <a:ext cx="10451592" cy="3133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ED87D260-7A09-9C83-055D-EE754B080D9E}"/>
              </a:ext>
            </a:extLst>
          </p:cNvPr>
          <p:cNvSpPr txBox="1">
            <a:spLocks/>
          </p:cNvSpPr>
          <p:nvPr/>
        </p:nvSpPr>
        <p:spPr>
          <a:xfrm>
            <a:off x="865953" y="890594"/>
            <a:ext cx="10451592" cy="294281"/>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000" b="1" kern="1200" dirty="0">
                <a:solidFill>
                  <a:schemeClr val="tx1"/>
                </a:solidFill>
                <a:latin typeface="+mj-lt"/>
                <a:ea typeface="+mj-ea"/>
                <a:cs typeface="+mj-cs"/>
              </a:rPr>
              <a:t>CONFORMACIÓN DE LAS AGRUPACIONES LÍNEA 1 Y 2</a:t>
            </a:r>
          </a:p>
        </p:txBody>
      </p:sp>
      <p:sp>
        <p:nvSpPr>
          <p:cNvPr id="8" name="CuadroTexto 7">
            <a:extLst>
              <a:ext uri="{FF2B5EF4-FFF2-40B4-BE49-F238E27FC236}">
                <a16:creationId xmlns:a16="http://schemas.microsoft.com/office/drawing/2014/main" id="{9C501255-C569-CA8C-C020-FC1DE8DF69F8}"/>
              </a:ext>
            </a:extLst>
          </p:cNvPr>
          <p:cNvSpPr txBox="1"/>
          <p:nvPr/>
        </p:nvSpPr>
        <p:spPr>
          <a:xfrm>
            <a:off x="865952" y="5223498"/>
            <a:ext cx="10487847" cy="830997"/>
          </a:xfrm>
          <a:prstGeom prst="rect">
            <a:avLst/>
          </a:prstGeom>
          <a:noFill/>
        </p:spPr>
        <p:txBody>
          <a:bodyPr wrap="square">
            <a:spAutoFit/>
          </a:bodyPr>
          <a:lstStyle/>
          <a:p>
            <a:pPr algn="just"/>
            <a:r>
              <a:rPr lang="es-ES" sz="1600" b="1" dirty="0"/>
              <a:t>Antes de concurrir las entidades se constituirán en agrupación</a:t>
            </a:r>
            <a:r>
              <a:rPr lang="es-ES" sz="1600" dirty="0"/>
              <a:t>, formalizando un documento que contendrá el contenido mínimo que establece el </a:t>
            </a:r>
            <a:r>
              <a:rPr lang="es-ES" sz="1600" dirty="0">
                <a:hlinkClick r:id="rId7"/>
              </a:rPr>
              <a:t>artículo 67.2 del Real Decreto-ley 36/2020, de 30 de diciembre</a:t>
            </a:r>
            <a:r>
              <a:rPr lang="es-ES" sz="1600" dirty="0"/>
              <a:t>. Si las PYMES y Gran empresa cuenta con un departamento de desarrollo de tecnología, está puede suplantar a la tecnóloga mencionada.</a:t>
            </a:r>
          </a:p>
        </p:txBody>
      </p:sp>
      <p:pic>
        <p:nvPicPr>
          <p:cNvPr id="9" name="Imagen 8">
            <a:extLst>
              <a:ext uri="{FF2B5EF4-FFF2-40B4-BE49-F238E27FC236}">
                <a16:creationId xmlns:a16="http://schemas.microsoft.com/office/drawing/2014/main" id="{E55DDB08-0125-B707-059C-AE89BDA0A3F9}"/>
              </a:ext>
            </a:extLst>
          </p:cNvPr>
          <p:cNvPicPr>
            <a:picLocks noChangeAspect="1"/>
          </p:cNvPicPr>
          <p:nvPr/>
        </p:nvPicPr>
        <p:blipFill>
          <a:blip r:embed="rId8"/>
          <a:stretch>
            <a:fillRect/>
          </a:stretch>
        </p:blipFill>
        <p:spPr>
          <a:xfrm>
            <a:off x="5349240" y="6301168"/>
            <a:ext cx="1344168" cy="346520"/>
          </a:xfrm>
          <a:prstGeom prst="rect">
            <a:avLst/>
          </a:prstGeom>
        </p:spPr>
      </p:pic>
      <p:pic>
        <p:nvPicPr>
          <p:cNvPr id="2" name="Imagen 1">
            <a:extLst>
              <a:ext uri="{FF2B5EF4-FFF2-40B4-BE49-F238E27FC236}">
                <a16:creationId xmlns:a16="http://schemas.microsoft.com/office/drawing/2014/main" id="{CAB1CA2E-FA39-CF90-B162-055229C0EC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4155" y="494"/>
            <a:ext cx="10294345" cy="932213"/>
          </a:xfrm>
          <a:prstGeom prst="rect">
            <a:avLst/>
          </a:prstGeom>
        </p:spPr>
      </p:pic>
    </p:spTree>
    <p:extLst>
      <p:ext uri="{BB962C8B-B14F-4D97-AF65-F5344CB8AC3E}">
        <p14:creationId xmlns:p14="http://schemas.microsoft.com/office/powerpoint/2010/main" val="1080265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08C0A74-52D3-9270-32BF-74AD8EEC5489}"/>
              </a:ext>
            </a:extLst>
          </p:cNvPr>
          <p:cNvSpPr txBox="1">
            <a:spLocks/>
          </p:cNvSpPr>
          <p:nvPr/>
        </p:nvSpPr>
        <p:spPr>
          <a:xfrm>
            <a:off x="764517" y="718362"/>
            <a:ext cx="10662965" cy="233894"/>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000" b="1" dirty="0"/>
              <a:t>GASTOS SUBVENCIONABLES</a:t>
            </a:r>
            <a:endParaRPr lang="en-US" sz="2000" b="1" kern="1200" dirty="0">
              <a:solidFill>
                <a:schemeClr val="tx1"/>
              </a:solidFill>
              <a:latin typeface="+mj-lt"/>
              <a:ea typeface="+mj-ea"/>
              <a:cs typeface="+mj-cs"/>
            </a:endParaRPr>
          </a:p>
        </p:txBody>
      </p:sp>
      <p:sp>
        <p:nvSpPr>
          <p:cNvPr id="7" name="CuadroTexto 6">
            <a:extLst>
              <a:ext uri="{FF2B5EF4-FFF2-40B4-BE49-F238E27FC236}">
                <a16:creationId xmlns:a16="http://schemas.microsoft.com/office/drawing/2014/main" id="{78B72550-CB0F-FAD1-78C8-7095D93482E1}"/>
              </a:ext>
            </a:extLst>
          </p:cNvPr>
          <p:cNvSpPr txBox="1"/>
          <p:nvPr/>
        </p:nvSpPr>
        <p:spPr>
          <a:xfrm>
            <a:off x="833576" y="1171929"/>
            <a:ext cx="1054044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i="0" u="none" strike="noStrike" kern="1200" cap="none" spc="0" normalizeH="0" baseline="0" noProof="0" dirty="0">
                <a:ln>
                  <a:noFill/>
                </a:ln>
                <a:effectLst/>
                <a:uLnTx/>
                <a:uFillTx/>
                <a:latin typeface="Calibri" panose="020F0502020204030204"/>
                <a:ea typeface="+mn-ea"/>
                <a:cs typeface="+mn-cs"/>
              </a:rPr>
              <a:t>Son aquellos </a:t>
            </a:r>
            <a:r>
              <a:rPr kumimoji="0" lang="es-ES" sz="1400" b="1" i="0" u="none" strike="noStrike" kern="1200" cap="none" spc="0" normalizeH="0" baseline="0" noProof="0" dirty="0">
                <a:ln>
                  <a:noFill/>
                </a:ln>
                <a:effectLst/>
                <a:uLnTx/>
                <a:uFillTx/>
                <a:latin typeface="Calibri" panose="020F0502020204030204"/>
                <a:ea typeface="+mn-ea"/>
                <a:cs typeface="+mn-cs"/>
              </a:rPr>
              <a:t>gastos directamente relacionados con el desarrollo del proyecto </a:t>
            </a:r>
            <a:r>
              <a:rPr kumimoji="0" lang="es-ES" sz="1400" b="0" i="0" u="none" strike="noStrike" kern="1200" cap="none" spc="0" normalizeH="0" baseline="0" noProof="0" dirty="0">
                <a:ln>
                  <a:noFill/>
                </a:ln>
                <a:effectLst/>
                <a:uLnTx/>
                <a:uFillTx/>
                <a:latin typeface="Calibri" panose="020F0502020204030204"/>
                <a:ea typeface="+mn-ea"/>
                <a:cs typeface="+mn-cs"/>
              </a:rPr>
              <a:t>o actuación para el que hayan concedido. Los conceptos de </a:t>
            </a:r>
            <a:r>
              <a:rPr kumimoji="0" lang="es-ES" sz="1400" b="1" i="0" u="none" strike="noStrike" kern="1200" cap="none" spc="0" normalizeH="0" baseline="0" noProof="0" dirty="0">
                <a:ln>
                  <a:noFill/>
                </a:ln>
                <a:effectLst/>
                <a:uLnTx/>
                <a:uFillTx/>
                <a:latin typeface="Calibri" panose="020F0502020204030204"/>
                <a:ea typeface="+mn-ea"/>
                <a:cs typeface="+mn-cs"/>
              </a:rPr>
              <a:t>gasto</a:t>
            </a:r>
            <a:r>
              <a:rPr kumimoji="0" lang="es-ES" sz="1400" b="0" i="0" u="none" strike="noStrike" kern="1200" cap="none" spc="0" normalizeH="0" baseline="0" noProof="0" dirty="0">
                <a:ln>
                  <a:noFill/>
                </a:ln>
                <a:effectLst/>
                <a:uLnTx/>
                <a:uFillTx/>
                <a:latin typeface="Calibri" panose="020F0502020204030204"/>
                <a:ea typeface="+mn-ea"/>
                <a:cs typeface="+mn-cs"/>
              </a:rPr>
              <a:t>, para ser considerados </a:t>
            </a:r>
            <a:r>
              <a:rPr kumimoji="0" lang="es-ES" sz="1400" b="1" i="0" u="none" strike="noStrike" kern="1200" cap="none" spc="0" normalizeH="0" baseline="0" noProof="0" dirty="0">
                <a:ln>
                  <a:noFill/>
                </a:ln>
                <a:effectLst/>
                <a:uLnTx/>
                <a:uFillTx/>
                <a:latin typeface="Calibri" panose="020F0502020204030204"/>
                <a:ea typeface="+mn-ea"/>
                <a:cs typeface="+mn-cs"/>
              </a:rPr>
              <a:t>financiables</a:t>
            </a:r>
            <a:r>
              <a:rPr kumimoji="0" lang="es-ES" sz="1400" b="0" i="0" u="none" strike="noStrike" kern="1200" cap="none" spc="0" normalizeH="0" baseline="0" noProof="0" dirty="0">
                <a:ln>
                  <a:noFill/>
                </a:ln>
                <a:effectLst/>
                <a:uLnTx/>
                <a:uFillTx/>
                <a:latin typeface="Calibri" panose="020F0502020204030204"/>
                <a:ea typeface="+mn-ea"/>
                <a:cs typeface="+mn-cs"/>
              </a:rPr>
              <a:t>, </a:t>
            </a:r>
            <a:r>
              <a:rPr kumimoji="0" lang="es-ES" sz="1400" b="1" i="0" u="none" strike="noStrike" kern="1200" cap="none" spc="0" normalizeH="0" baseline="0" noProof="0" dirty="0">
                <a:ln>
                  <a:noFill/>
                </a:ln>
                <a:effectLst/>
                <a:uLnTx/>
                <a:uFillTx/>
                <a:latin typeface="Calibri" panose="020F0502020204030204"/>
                <a:ea typeface="+mn-ea"/>
                <a:cs typeface="+mn-cs"/>
              </a:rPr>
              <a:t>deberán detallarse individualmente en la solicitud</a:t>
            </a:r>
            <a:r>
              <a:rPr kumimoji="0" lang="es-ES" sz="1400" b="0" i="0" u="none" strike="noStrike" kern="1200" cap="none" spc="0" normalizeH="0" baseline="0" noProof="0" dirty="0">
                <a:ln>
                  <a:noFill/>
                </a:ln>
                <a:effectLst/>
                <a:uLnTx/>
                <a:uFillTx/>
                <a:latin typeface="Calibri" panose="020F0502020204030204"/>
                <a:ea typeface="+mn-ea"/>
                <a:cs typeface="+mn-cs"/>
              </a:rPr>
              <a:t>.</a:t>
            </a:r>
          </a:p>
        </p:txBody>
      </p:sp>
      <p:sp>
        <p:nvSpPr>
          <p:cNvPr id="8" name="Rectángulo: esquinas diagonales cortadas 7">
            <a:extLst>
              <a:ext uri="{FF2B5EF4-FFF2-40B4-BE49-F238E27FC236}">
                <a16:creationId xmlns:a16="http://schemas.microsoft.com/office/drawing/2014/main" id="{FEE7AFCE-6C28-B45C-CF88-C514580FC3EB}"/>
              </a:ext>
            </a:extLst>
          </p:cNvPr>
          <p:cNvSpPr/>
          <p:nvPr/>
        </p:nvSpPr>
        <p:spPr>
          <a:xfrm>
            <a:off x="5016994" y="1840693"/>
            <a:ext cx="2482536" cy="287014"/>
          </a:xfrm>
          <a:prstGeom prst="snip2DiagRect">
            <a:avLst/>
          </a:prstGeom>
          <a:solidFill>
            <a:schemeClr val="accent6">
              <a:lumMod val="20000"/>
              <a:lumOff val="80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effectLst/>
                <a:latin typeface="Calibri" panose="020F0502020204030204" pitchFamily="34" charset="0"/>
                <a:ea typeface="Yu Gothic" panose="020B0400000000000000" pitchFamily="34" charset="-128"/>
              </a:rPr>
              <a:t>LÍNEA 1 Y LÍNEA 2</a:t>
            </a:r>
            <a:endParaRPr lang="es-ES" sz="1600" dirty="0">
              <a:solidFill>
                <a:schemeClr val="tx1"/>
              </a:solidFill>
              <a:effectLst/>
              <a:latin typeface="Calibri" panose="020F0502020204030204" pitchFamily="34" charset="0"/>
              <a:ea typeface="Yu Gothic" panose="020B0400000000000000" pitchFamily="34" charset="-128"/>
            </a:endParaRPr>
          </a:p>
        </p:txBody>
      </p:sp>
      <p:sp>
        <p:nvSpPr>
          <p:cNvPr id="10" name="CuadroTexto 9">
            <a:extLst>
              <a:ext uri="{FF2B5EF4-FFF2-40B4-BE49-F238E27FC236}">
                <a16:creationId xmlns:a16="http://schemas.microsoft.com/office/drawing/2014/main" id="{DF2C02AE-50B7-B052-299F-A4EF6F99DBAA}"/>
              </a:ext>
            </a:extLst>
          </p:cNvPr>
          <p:cNvSpPr txBox="1"/>
          <p:nvPr/>
        </p:nvSpPr>
        <p:spPr>
          <a:xfrm>
            <a:off x="764517" y="2968591"/>
            <a:ext cx="10662965" cy="3323987"/>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marL="285750" indent="-285750" algn="just">
              <a:buFont typeface="Wingdings" panose="05000000000000000000" pitchFamily="2" charset="2"/>
              <a:buChar char="§"/>
            </a:pPr>
            <a:r>
              <a:rPr lang="es-ES" sz="1400" b="1" dirty="0">
                <a:effectLst/>
                <a:latin typeface="Calibri" panose="020F0502020204030204" pitchFamily="34" charset="0"/>
                <a:ea typeface="Yu Gothic" panose="020B0400000000000000" pitchFamily="34" charset="-128"/>
              </a:rPr>
              <a:t>Gastos de personal</a:t>
            </a:r>
            <a:r>
              <a:rPr lang="es-ES" sz="1400" dirty="0">
                <a:effectLst/>
                <a:latin typeface="Calibri" panose="020F0502020204030204" pitchFamily="34" charset="0"/>
                <a:ea typeface="Yu Gothic" panose="020B0400000000000000" pitchFamily="34" charset="-128"/>
              </a:rPr>
              <a:t> directamente relacionado con la puesta en marcha del proyecto:</a:t>
            </a:r>
          </a:p>
          <a:p>
            <a:pPr algn="just"/>
            <a:endParaRPr lang="es-ES" sz="1400" dirty="0">
              <a:effectLst/>
              <a:latin typeface="Calibri" panose="020F0502020204030204" pitchFamily="34" charset="0"/>
              <a:ea typeface="Yu Gothic" panose="020B0400000000000000" pitchFamily="34" charset="-128"/>
            </a:endParaRPr>
          </a:p>
          <a:p>
            <a:pPr algn="just"/>
            <a:r>
              <a:rPr lang="es-ES" sz="1400" dirty="0">
                <a:effectLst/>
                <a:latin typeface="Calibri" panose="020F0502020204030204" pitchFamily="34" charset="0"/>
                <a:ea typeface="Yu Gothic" panose="020B0400000000000000" pitchFamily="34" charset="-128"/>
              </a:rPr>
              <a:t>	i)  El </a:t>
            </a:r>
            <a:r>
              <a:rPr lang="es-ES" sz="1400" b="1" dirty="0">
                <a:effectLst/>
                <a:latin typeface="Calibri" panose="020F0502020204030204" pitchFamily="34" charset="0"/>
                <a:ea typeface="Yu Gothic" panose="020B0400000000000000" pitchFamily="34" charset="-128"/>
              </a:rPr>
              <a:t>100 % </a:t>
            </a:r>
            <a:r>
              <a:rPr lang="es-ES" sz="1400" dirty="0">
                <a:effectLst/>
                <a:latin typeface="Calibri" panose="020F0502020204030204" pitchFamily="34" charset="0"/>
                <a:ea typeface="Yu Gothic" panose="020B0400000000000000" pitchFamily="34" charset="-128"/>
              </a:rPr>
              <a:t>del </a:t>
            </a:r>
            <a:r>
              <a:rPr lang="es-ES" sz="1400" b="1" dirty="0">
                <a:effectLst/>
                <a:latin typeface="Calibri" panose="020F0502020204030204" pitchFamily="34" charset="0"/>
                <a:ea typeface="Yu Gothic" panose="020B0400000000000000" pitchFamily="34" charset="-128"/>
              </a:rPr>
              <a:t>coste laboral del personal contratado </a:t>
            </a:r>
            <a:r>
              <a:rPr lang="es-ES" sz="1400" dirty="0">
                <a:effectLst/>
                <a:latin typeface="Calibri" panose="020F0502020204030204" pitchFamily="34" charset="0"/>
                <a:ea typeface="Yu Gothic" panose="020B0400000000000000" pitchFamily="34" charset="-128"/>
              </a:rPr>
              <a:t>y así quede patente en su contrato laboral.</a:t>
            </a:r>
          </a:p>
          <a:p>
            <a:pPr algn="just"/>
            <a:r>
              <a:rPr lang="es-ES" sz="1400" dirty="0">
                <a:effectLst/>
                <a:latin typeface="Calibri" panose="020F0502020204030204" pitchFamily="34" charset="0"/>
                <a:ea typeface="Yu Gothic" panose="020B0400000000000000" pitchFamily="34" charset="-128"/>
              </a:rPr>
              <a:t>	</a:t>
            </a:r>
            <a:r>
              <a:rPr lang="es-ES" sz="1400" dirty="0" err="1">
                <a:effectLst/>
                <a:latin typeface="Calibri" panose="020F0502020204030204" pitchFamily="34" charset="0"/>
                <a:ea typeface="Yu Gothic" panose="020B0400000000000000" pitchFamily="34" charset="-128"/>
              </a:rPr>
              <a:t>ii</a:t>
            </a:r>
            <a:r>
              <a:rPr lang="es-ES" sz="1400" dirty="0">
                <a:effectLst/>
                <a:latin typeface="Calibri" panose="020F0502020204030204" pitchFamily="34" charset="0"/>
                <a:ea typeface="Yu Gothic" panose="020B0400000000000000" pitchFamily="34" charset="-128"/>
              </a:rPr>
              <a:t>) El </a:t>
            </a:r>
            <a:r>
              <a:rPr lang="es-ES" sz="1400" b="1" dirty="0">
                <a:effectLst/>
                <a:latin typeface="Calibri" panose="020F0502020204030204" pitchFamily="34" charset="0"/>
                <a:ea typeface="Yu Gothic" panose="020B0400000000000000" pitchFamily="34" charset="-128"/>
              </a:rPr>
              <a:t>80%</a:t>
            </a:r>
            <a:r>
              <a:rPr lang="es-ES" sz="1400" dirty="0">
                <a:effectLst/>
                <a:latin typeface="Calibri" panose="020F0502020204030204" pitchFamily="34" charset="0"/>
                <a:ea typeface="Yu Gothic" panose="020B0400000000000000" pitchFamily="34" charset="-128"/>
              </a:rPr>
              <a:t> como máximo del coste del </a:t>
            </a:r>
            <a:r>
              <a:rPr lang="es-ES" sz="1400" b="1" dirty="0">
                <a:effectLst/>
                <a:latin typeface="Calibri" panose="020F0502020204030204" pitchFamily="34" charset="0"/>
                <a:ea typeface="Yu Gothic" panose="020B0400000000000000" pitchFamily="34" charset="-128"/>
              </a:rPr>
              <a:t>resto de los trabajadores según </a:t>
            </a:r>
          </a:p>
          <a:p>
            <a:pPr algn="just"/>
            <a:r>
              <a:rPr lang="es-ES" sz="1400" dirty="0">
                <a:effectLst/>
                <a:latin typeface="Calibri" panose="020F0502020204030204" pitchFamily="34" charset="0"/>
                <a:ea typeface="Yu Gothic" panose="020B0400000000000000" pitchFamily="34" charset="-128"/>
              </a:rPr>
              <a:t>	</a:t>
            </a:r>
            <a:r>
              <a:rPr lang="es-ES" sz="1400" dirty="0" err="1">
                <a:effectLst/>
                <a:latin typeface="Calibri" panose="020F0502020204030204" pitchFamily="34" charset="0"/>
                <a:ea typeface="Yu Gothic" panose="020B0400000000000000" pitchFamily="34" charset="-128"/>
              </a:rPr>
              <a:t>iii</a:t>
            </a:r>
            <a:r>
              <a:rPr lang="es-ES" sz="1400" dirty="0">
                <a:effectLst/>
                <a:latin typeface="Calibri" panose="020F0502020204030204" pitchFamily="34" charset="0"/>
                <a:ea typeface="Yu Gothic" panose="020B0400000000000000" pitchFamily="34" charset="-128"/>
              </a:rPr>
              <a:t>) El </a:t>
            </a:r>
            <a:r>
              <a:rPr lang="es-ES" sz="1400" b="1" dirty="0">
                <a:effectLst/>
                <a:latin typeface="Calibri" panose="020F0502020204030204" pitchFamily="34" charset="0"/>
                <a:ea typeface="Yu Gothic" panose="020B0400000000000000" pitchFamily="34" charset="-128"/>
              </a:rPr>
              <a:t>100 %,</a:t>
            </a:r>
            <a:r>
              <a:rPr lang="es-ES" sz="1400" dirty="0">
                <a:effectLst/>
                <a:latin typeface="Calibri" panose="020F0502020204030204" pitchFamily="34" charset="0"/>
                <a:ea typeface="Yu Gothic" panose="020B0400000000000000" pitchFamily="34" charset="-128"/>
              </a:rPr>
              <a:t> a </a:t>
            </a:r>
            <a:r>
              <a:rPr lang="es-ES" sz="1400" b="1" dirty="0">
                <a:effectLst/>
                <a:latin typeface="Calibri" panose="020F0502020204030204" pitchFamily="34" charset="0"/>
                <a:ea typeface="Yu Gothic" panose="020B0400000000000000" pitchFamily="34" charset="-128"/>
              </a:rPr>
              <a:t>trabajadores autónomos </a:t>
            </a:r>
            <a:r>
              <a:rPr lang="es-ES" sz="1400" dirty="0">
                <a:effectLst/>
                <a:latin typeface="Calibri" panose="020F0502020204030204" pitchFamily="34" charset="0"/>
                <a:ea typeface="Yu Gothic" panose="020B0400000000000000" pitchFamily="34" charset="-128"/>
              </a:rPr>
              <a:t>económicamente dependientes </a:t>
            </a:r>
            <a:r>
              <a:rPr lang="es-ES" sz="1400" b="1" dirty="0">
                <a:effectLst/>
                <a:latin typeface="Calibri" panose="020F0502020204030204" pitchFamily="34" charset="0"/>
                <a:ea typeface="Yu Gothic" panose="020B0400000000000000" pitchFamily="34" charset="-128"/>
              </a:rPr>
              <a:t>(TRADE), </a:t>
            </a:r>
            <a:r>
              <a:rPr lang="es-ES" sz="1400" dirty="0">
                <a:effectLst/>
                <a:latin typeface="Calibri" panose="020F0502020204030204" pitchFamily="34" charset="0"/>
                <a:ea typeface="Yu Gothic" panose="020B0400000000000000" pitchFamily="34" charset="-128"/>
              </a:rPr>
              <a:t>si su dedicación es exclusiva al proyecto</a:t>
            </a:r>
          </a:p>
          <a:p>
            <a:pPr algn="just"/>
            <a:endParaRPr lang="es-ES" sz="1400" dirty="0">
              <a:effectLst/>
              <a:latin typeface="Calibri" panose="020F0502020204030204" pitchFamily="34" charset="0"/>
              <a:ea typeface="Yu Gothic" panose="020B0400000000000000" pitchFamily="34" charset="-128"/>
            </a:endParaRPr>
          </a:p>
          <a:p>
            <a:pPr marL="285750" indent="-285750" algn="just">
              <a:buFont typeface="Wingdings" panose="05000000000000000000" pitchFamily="2" charset="2"/>
              <a:buChar char="§"/>
            </a:pPr>
            <a:r>
              <a:rPr lang="es-ES" sz="1400" b="1" dirty="0">
                <a:latin typeface="Calibri" panose="020F0502020204030204" pitchFamily="34" charset="0"/>
                <a:ea typeface="Yu Gothic" panose="020B0400000000000000" pitchFamily="34" charset="-128"/>
              </a:rPr>
              <a:t>C</a:t>
            </a:r>
            <a:r>
              <a:rPr lang="es-ES" sz="1400" b="1" dirty="0">
                <a:effectLst/>
                <a:latin typeface="Calibri" panose="020F0502020204030204" pitchFamily="34" charset="0"/>
                <a:ea typeface="Yu Gothic" panose="020B0400000000000000" pitchFamily="34" charset="-128"/>
              </a:rPr>
              <a:t>ostes de instrumental y material</a:t>
            </a:r>
            <a:r>
              <a:rPr lang="es-ES" sz="1400" dirty="0">
                <a:effectLst/>
                <a:latin typeface="Calibri" panose="020F0502020204030204" pitchFamily="34" charset="0"/>
                <a:ea typeface="Yu Gothic" panose="020B0400000000000000" pitchFamily="34" charset="-128"/>
              </a:rPr>
              <a:t>. La valoración de dichos gastos se acomodará al gasto por amortización durante el periodo de ejecución de los proyectos.</a:t>
            </a:r>
          </a:p>
          <a:p>
            <a:pPr marL="285750" indent="-285750" algn="just">
              <a:buFont typeface="Wingdings" panose="05000000000000000000" pitchFamily="2" charset="2"/>
              <a:buChar char="§"/>
            </a:pPr>
            <a:endParaRPr lang="es-ES" sz="1400" dirty="0">
              <a:effectLst/>
              <a:latin typeface="Calibri" panose="020F0502020204030204" pitchFamily="34" charset="0"/>
              <a:ea typeface="Yu Gothic" panose="020B0400000000000000" pitchFamily="34" charset="-128"/>
            </a:endParaRPr>
          </a:p>
          <a:p>
            <a:pPr marL="285750" indent="-285750" algn="just">
              <a:buFont typeface="Wingdings" panose="05000000000000000000" pitchFamily="2" charset="2"/>
              <a:buChar char="§"/>
            </a:pPr>
            <a:r>
              <a:rPr lang="es-ES" sz="1400" b="1" dirty="0">
                <a:latin typeface="Calibri" panose="020F0502020204030204" pitchFamily="34" charset="0"/>
                <a:ea typeface="Yu Gothic" panose="020B0400000000000000" pitchFamily="34" charset="-128"/>
              </a:rPr>
              <a:t>C</a:t>
            </a:r>
            <a:r>
              <a:rPr lang="es-ES" sz="1400" b="1" dirty="0">
                <a:effectLst/>
                <a:latin typeface="Calibri" panose="020F0502020204030204" pitchFamily="34" charset="0"/>
                <a:ea typeface="Yu Gothic" panose="020B0400000000000000" pitchFamily="34" charset="-128"/>
              </a:rPr>
              <a:t>ostes de investigación contractual</a:t>
            </a:r>
            <a:r>
              <a:rPr lang="es-ES" sz="1400" dirty="0">
                <a:effectLst/>
                <a:latin typeface="Calibri" panose="020F0502020204030204" pitchFamily="34" charset="0"/>
                <a:ea typeface="Yu Gothic" panose="020B0400000000000000" pitchFamily="34" charset="-128"/>
              </a:rPr>
              <a:t>, conocimientos y patentes adquiridos u obtenidos por licencia de fuentes externas en condiciones de plena competencia.</a:t>
            </a:r>
          </a:p>
          <a:p>
            <a:pPr algn="just"/>
            <a:endParaRPr lang="es-ES" sz="1400" dirty="0">
              <a:effectLst/>
              <a:latin typeface="Calibri" panose="020F0502020204030204" pitchFamily="34" charset="0"/>
              <a:ea typeface="Yu Gothic" panose="020B0400000000000000" pitchFamily="34" charset="-128"/>
            </a:endParaRPr>
          </a:p>
          <a:p>
            <a:pPr marL="285750" indent="-285750" algn="just">
              <a:buFont typeface="Arial" panose="020B0604020202020204" pitchFamily="34" charset="0"/>
              <a:buChar char="•"/>
            </a:pPr>
            <a:r>
              <a:rPr lang="es-ES" sz="1400" b="1" dirty="0">
                <a:latin typeface="Calibri" panose="020F0502020204030204" pitchFamily="34" charset="0"/>
                <a:ea typeface="Yu Gothic" panose="020B0400000000000000" pitchFamily="34" charset="-128"/>
              </a:rPr>
              <a:t>G</a:t>
            </a:r>
            <a:r>
              <a:rPr lang="es-ES" sz="1400" b="1" dirty="0">
                <a:effectLst/>
                <a:latin typeface="Calibri" panose="020F0502020204030204" pitchFamily="34" charset="0"/>
                <a:ea typeface="Yu Gothic" panose="020B0400000000000000" pitchFamily="34" charset="-128"/>
              </a:rPr>
              <a:t>astos generales y otros gastos de explotación adicionales</a:t>
            </a:r>
            <a:r>
              <a:rPr lang="es-ES" sz="1400" dirty="0">
                <a:effectLst/>
                <a:latin typeface="Calibri" panose="020F0502020204030204" pitchFamily="34" charset="0"/>
                <a:ea typeface="Yu Gothic" panose="020B0400000000000000" pitchFamily="34" charset="-128"/>
              </a:rPr>
              <a:t>, incluidos los costes de material, suministros y productos similares, que se deriven directamente del proyecto.	  </a:t>
            </a:r>
          </a:p>
          <a:p>
            <a:pPr algn="just"/>
            <a:r>
              <a:rPr lang="es-ES" sz="1400" dirty="0">
                <a:effectLst/>
                <a:latin typeface="Calibri" panose="020F0502020204030204" pitchFamily="34" charset="0"/>
                <a:ea typeface="Yu Gothic" panose="020B0400000000000000" pitchFamily="34" charset="-128"/>
              </a:rPr>
              <a:t> </a:t>
            </a:r>
          </a:p>
        </p:txBody>
      </p:sp>
      <p:pic>
        <p:nvPicPr>
          <p:cNvPr id="11" name="Imagen 10">
            <a:extLst>
              <a:ext uri="{FF2B5EF4-FFF2-40B4-BE49-F238E27FC236}">
                <a16:creationId xmlns:a16="http://schemas.microsoft.com/office/drawing/2014/main" id="{7A736BDA-BA8A-3005-48F0-7E3DB97C4553}"/>
              </a:ext>
            </a:extLst>
          </p:cNvPr>
          <p:cNvPicPr>
            <a:picLocks noChangeAspect="1"/>
          </p:cNvPicPr>
          <p:nvPr/>
        </p:nvPicPr>
        <p:blipFill>
          <a:blip r:embed="rId2"/>
          <a:stretch>
            <a:fillRect/>
          </a:stretch>
        </p:blipFill>
        <p:spPr>
          <a:xfrm>
            <a:off x="10154015" y="6444536"/>
            <a:ext cx="2005549" cy="307047"/>
          </a:xfrm>
          <a:prstGeom prst="rect">
            <a:avLst/>
          </a:prstGeom>
        </p:spPr>
      </p:pic>
      <p:sp>
        <p:nvSpPr>
          <p:cNvPr id="13" name="CuadroTexto 12">
            <a:extLst>
              <a:ext uri="{FF2B5EF4-FFF2-40B4-BE49-F238E27FC236}">
                <a16:creationId xmlns:a16="http://schemas.microsoft.com/office/drawing/2014/main" id="{75797F14-00F1-C04A-ACDB-12559980BEF1}"/>
              </a:ext>
            </a:extLst>
          </p:cNvPr>
          <p:cNvSpPr txBox="1"/>
          <p:nvPr/>
        </p:nvSpPr>
        <p:spPr>
          <a:xfrm>
            <a:off x="806843" y="2293412"/>
            <a:ext cx="10593906" cy="523220"/>
          </a:xfrm>
          <a:prstGeom prst="rect">
            <a:avLst/>
          </a:prstGeom>
          <a:noFill/>
        </p:spPr>
        <p:txBody>
          <a:bodyPr wrap="square">
            <a:spAutoFit/>
          </a:bodyPr>
          <a:lstStyle/>
          <a:p>
            <a:pPr algn="just"/>
            <a:r>
              <a:rPr lang="es-ES" sz="1400" i="1" dirty="0">
                <a:latin typeface="Calibri" panose="020F0502020204030204" pitchFamily="34" charset="0"/>
                <a:ea typeface="Yu Gothic" panose="020B0400000000000000" pitchFamily="34" charset="-128"/>
              </a:rPr>
              <a:t>C</a:t>
            </a:r>
            <a:r>
              <a:rPr lang="es-ES" sz="1400" i="1" dirty="0">
                <a:effectLst/>
                <a:latin typeface="Calibri" panose="020F0502020204030204" pitchFamily="34" charset="0"/>
                <a:ea typeface="Yu Gothic" panose="020B0400000000000000" pitchFamily="34" charset="-128"/>
              </a:rPr>
              <a:t>onforme al artículo </a:t>
            </a:r>
            <a:r>
              <a:rPr lang="es-ES" sz="1400" b="1" i="1" dirty="0">
                <a:effectLst/>
                <a:latin typeface="Calibri" panose="020F0502020204030204" pitchFamily="34" charset="0"/>
                <a:ea typeface="Yu Gothic" panose="020B0400000000000000" pitchFamily="34" charset="-128"/>
              </a:rPr>
              <a:t>29 del Reglamento (UE) n.º 651/2014 de la Comisión, de 17 de junio de 2014 </a:t>
            </a:r>
            <a:r>
              <a:rPr lang="es-ES" sz="1400" i="1" dirty="0">
                <a:effectLst/>
                <a:latin typeface="Calibri" panose="020F0502020204030204" pitchFamily="34" charset="0"/>
                <a:ea typeface="Yu Gothic" panose="020B0400000000000000" pitchFamily="34" charset="-128"/>
              </a:rPr>
              <a:t>se consideran costes subvencionables los siguientes:</a:t>
            </a:r>
            <a:endParaRPr lang="es-ES" sz="1400" i="1" dirty="0"/>
          </a:p>
        </p:txBody>
      </p:sp>
      <p:pic>
        <p:nvPicPr>
          <p:cNvPr id="3" name="Imagen 2">
            <a:extLst>
              <a:ext uri="{FF2B5EF4-FFF2-40B4-BE49-F238E27FC236}">
                <a16:creationId xmlns:a16="http://schemas.microsoft.com/office/drawing/2014/main" id="{7E0E58E4-9CA7-0B5C-2BCB-7C3141BFD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44" y="71501"/>
            <a:ext cx="10916645" cy="934723"/>
          </a:xfrm>
          <a:prstGeom prst="rect">
            <a:avLst/>
          </a:prstGeom>
        </p:spPr>
      </p:pic>
    </p:spTree>
    <p:extLst>
      <p:ext uri="{BB962C8B-B14F-4D97-AF65-F5344CB8AC3E}">
        <p14:creationId xmlns:p14="http://schemas.microsoft.com/office/powerpoint/2010/main" val="2599755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25650">
              <a:schemeClr val="bg1"/>
            </a:gs>
            <a:gs pos="90000">
              <a:schemeClr val="bg1"/>
            </a:gs>
            <a:gs pos="97000">
              <a:srgbClr val="D1AF46"/>
            </a:gs>
            <a:gs pos="99000">
              <a:srgbClr val="C40000"/>
            </a:gs>
            <a:gs pos="3000">
              <a:schemeClr val="bg1"/>
            </a:gs>
            <a:gs pos="100000">
              <a:srgbClr val="00B05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1C5DC048-B4CA-304F-218F-F25C550110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8517" y="6235261"/>
            <a:ext cx="1364741" cy="274320"/>
          </a:xfrm>
          <a:prstGeom prst="rect">
            <a:avLst/>
          </a:prstGeom>
          <a:solidFill>
            <a:srgbClr val="C00000"/>
          </a:solidFill>
        </p:spPr>
      </p:pic>
      <p:sp>
        <p:nvSpPr>
          <p:cNvPr id="12" name="Título 1">
            <a:extLst>
              <a:ext uri="{FF2B5EF4-FFF2-40B4-BE49-F238E27FC236}">
                <a16:creationId xmlns:a16="http://schemas.microsoft.com/office/drawing/2014/main" id="{3481284E-E92D-E6BF-64C9-4DE0916B3665}"/>
              </a:ext>
            </a:extLst>
          </p:cNvPr>
          <p:cNvSpPr>
            <a:spLocks noGrp="1"/>
          </p:cNvSpPr>
          <p:nvPr>
            <p:ph type="title"/>
          </p:nvPr>
        </p:nvSpPr>
        <p:spPr>
          <a:xfrm>
            <a:off x="568171" y="1067867"/>
            <a:ext cx="11155088" cy="274320"/>
          </a:xfr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a:normAutofit fontScale="90000"/>
          </a:bodyPr>
          <a:lstStyle/>
          <a:p>
            <a:pPr algn="ctr"/>
            <a:r>
              <a:rPr lang="es-ES" sz="2800" b="1" dirty="0"/>
              <a:t>TIPOS DE ACTUACIONES: LINEA 3</a:t>
            </a:r>
          </a:p>
        </p:txBody>
      </p:sp>
      <p:sp>
        <p:nvSpPr>
          <p:cNvPr id="13" name="CuadroTexto 12">
            <a:extLst>
              <a:ext uri="{FF2B5EF4-FFF2-40B4-BE49-F238E27FC236}">
                <a16:creationId xmlns:a16="http://schemas.microsoft.com/office/drawing/2014/main" id="{4E338A0B-EE4A-1D19-A6B8-6686B3FD53B4}"/>
              </a:ext>
            </a:extLst>
          </p:cNvPr>
          <p:cNvSpPr txBox="1"/>
          <p:nvPr/>
        </p:nvSpPr>
        <p:spPr>
          <a:xfrm>
            <a:off x="546665" y="2832991"/>
            <a:ext cx="6365274" cy="3539430"/>
          </a:xfrm>
          <a:prstGeom prst="rect">
            <a:avLst/>
          </a:prstGeom>
          <a:solidFill>
            <a:srgbClr val="FFE2E1"/>
          </a:solidFill>
          <a:ln w="28575">
            <a:solidFill>
              <a:schemeClr val="tx1"/>
            </a:solidFill>
          </a:ln>
        </p:spPr>
        <p:txBody>
          <a:bodyPr wrap="square" rtlCol="0">
            <a:spAutoFit/>
          </a:bodyPr>
          <a:lstStyle/>
          <a:p>
            <a:pPr marL="285750" indent="-285750" algn="just">
              <a:buFont typeface="Arial" panose="020B0604020202020204" pitchFamily="34" charset="0"/>
              <a:buChar char="•"/>
            </a:pPr>
            <a:r>
              <a:rPr lang="es-ES" sz="1400" b="1" dirty="0"/>
              <a:t>Tecnologías vinculadas a la </a:t>
            </a:r>
            <a:r>
              <a:rPr lang="es-ES" sz="1400" b="1" dirty="0" err="1"/>
              <a:t>sensorización</a:t>
            </a:r>
            <a:r>
              <a:rPr lang="es-ES" sz="1400" b="1" dirty="0"/>
              <a:t> </a:t>
            </a:r>
            <a:r>
              <a:rPr lang="es-ES" sz="1400" dirty="0"/>
              <a:t>(</a:t>
            </a:r>
            <a:r>
              <a:rPr lang="es-ES" sz="1400" dirty="0" err="1"/>
              <a:t>beacons</a:t>
            </a:r>
            <a:r>
              <a:rPr lang="es-ES" sz="1400" dirty="0"/>
              <a:t>, NFC, tótems y otros elementos similares).</a:t>
            </a:r>
          </a:p>
          <a:p>
            <a:pPr marL="285750" indent="-285750" algn="just">
              <a:buFont typeface="Arial" panose="020B0604020202020204" pitchFamily="34" charset="0"/>
              <a:buChar char="•"/>
            </a:pPr>
            <a:r>
              <a:rPr lang="es-ES" sz="1400" b="1" dirty="0"/>
              <a:t>Tecnologías vinculadas a la seguridad de visitantes </a:t>
            </a:r>
            <a:r>
              <a:rPr lang="es-ES" sz="1400" dirty="0"/>
              <a:t>(geolocalización, eficiencia energética y similares).</a:t>
            </a:r>
          </a:p>
          <a:p>
            <a:pPr marL="285750" indent="-285750" algn="just">
              <a:buFont typeface="Arial" panose="020B0604020202020204" pitchFamily="34" charset="0"/>
              <a:buChar char="•"/>
            </a:pPr>
            <a:r>
              <a:rPr lang="es-ES" sz="1400" b="1" dirty="0"/>
              <a:t>Tecnologías relacionadas de la demanda turística</a:t>
            </a:r>
            <a:r>
              <a:rPr lang="es-ES" sz="1400" dirty="0"/>
              <a:t> (sistemas de inteligencia, </a:t>
            </a:r>
            <a:r>
              <a:rPr lang="es-ES" sz="1400" dirty="0" err="1"/>
              <a:t>business</a:t>
            </a:r>
            <a:r>
              <a:rPr lang="es-ES" sz="1400" dirty="0"/>
              <a:t> </a:t>
            </a:r>
            <a:r>
              <a:rPr lang="es-ES" sz="1400" dirty="0" err="1"/>
              <a:t>intelligence</a:t>
            </a:r>
            <a:r>
              <a:rPr lang="es-ES" sz="1400" dirty="0"/>
              <a:t> y </a:t>
            </a:r>
            <a:r>
              <a:rPr lang="es-ES" sz="1400" dirty="0" err="1"/>
              <a:t>big</a:t>
            </a:r>
            <a:r>
              <a:rPr lang="es-ES" sz="1400" dirty="0"/>
              <a:t> data; apps de destino; tarjetas electrónicas de fidelización de turistas, sistemas de traducción multilingües, adaptación accesible de contenidos).</a:t>
            </a:r>
          </a:p>
          <a:p>
            <a:pPr marL="285750" indent="-285750" algn="just">
              <a:buFont typeface="Arial" panose="020B0604020202020204" pitchFamily="34" charset="0"/>
              <a:buChar char="•"/>
            </a:pPr>
            <a:r>
              <a:rPr lang="es-ES" sz="1400" b="1" dirty="0"/>
              <a:t>Tecnologías, equipamientos e infraestructuras vinculadas a la sostenibilidad, racionalización y optimización de recursos</a:t>
            </a:r>
            <a:r>
              <a:rPr lang="es-ES" sz="1400" dirty="0"/>
              <a:t>, (gestión inteligente del alumbrado público, riego, movilidad, transporte, aparcamiento, residuos y eficiencia energética; sistemas de control de tráfico en áreas turísticas y de transporte público de interés turístico; sistemas de recarga de vehículos eléctricos y similares).</a:t>
            </a:r>
          </a:p>
          <a:p>
            <a:pPr marL="285750" indent="-285750" algn="just">
              <a:buFont typeface="Arial" panose="020B0604020202020204" pitchFamily="34" charset="0"/>
              <a:buChar char="•"/>
            </a:pPr>
            <a:r>
              <a:rPr lang="es-ES" sz="1400" b="1" dirty="0"/>
              <a:t>Tecnologías y equipamientos e infraestructura vinculada a la gestión,</a:t>
            </a:r>
            <a:r>
              <a:rPr lang="es-ES" sz="1400" dirty="0"/>
              <a:t> (plataformas de gestión inteligente; sistemas de interconexión y similares).</a:t>
            </a:r>
          </a:p>
        </p:txBody>
      </p:sp>
      <p:sp>
        <p:nvSpPr>
          <p:cNvPr id="17" name="Rectángulo: esquinas diagonales cortadas 16">
            <a:extLst>
              <a:ext uri="{FF2B5EF4-FFF2-40B4-BE49-F238E27FC236}">
                <a16:creationId xmlns:a16="http://schemas.microsoft.com/office/drawing/2014/main" id="{2800FD54-C716-CCCF-0DEB-6835B41EB2CC}"/>
              </a:ext>
            </a:extLst>
          </p:cNvPr>
          <p:cNvSpPr/>
          <p:nvPr/>
        </p:nvSpPr>
        <p:spPr>
          <a:xfrm>
            <a:off x="7057748" y="3355849"/>
            <a:ext cx="1569616" cy="513215"/>
          </a:xfrm>
          <a:prstGeom prst="snip2DiagRect">
            <a:avLst>
              <a:gd name="adj1" fmla="val 29508"/>
              <a:gd name="adj2" fmla="val 16667"/>
            </a:avLst>
          </a:prstGeom>
          <a:solidFill>
            <a:schemeClr val="accent6">
              <a:lumMod val="40000"/>
              <a:lumOff val="60000"/>
            </a:schemeClr>
          </a:solidFill>
          <a:ln w="19050">
            <a:solidFill>
              <a:schemeClr val="accent6">
                <a:lumMod val="50000"/>
              </a:schemeClr>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Individualmente</a:t>
            </a:r>
          </a:p>
        </p:txBody>
      </p:sp>
      <p:sp>
        <p:nvSpPr>
          <p:cNvPr id="18" name="Rectángulo: esquinas diagonales cortadas 17">
            <a:extLst>
              <a:ext uri="{FF2B5EF4-FFF2-40B4-BE49-F238E27FC236}">
                <a16:creationId xmlns:a16="http://schemas.microsoft.com/office/drawing/2014/main" id="{71A48D42-7077-A22C-3E2A-34C3D7398DA9}"/>
              </a:ext>
            </a:extLst>
          </p:cNvPr>
          <p:cNvSpPr/>
          <p:nvPr/>
        </p:nvSpPr>
        <p:spPr>
          <a:xfrm>
            <a:off x="7057748" y="4817280"/>
            <a:ext cx="1569616" cy="513214"/>
          </a:xfrm>
          <a:prstGeom prst="snip2DiagRect">
            <a:avLst>
              <a:gd name="adj1" fmla="val 29508"/>
              <a:gd name="adj2" fmla="val 16667"/>
            </a:avLst>
          </a:prstGeom>
          <a:solidFill>
            <a:schemeClr val="accent6">
              <a:lumMod val="40000"/>
              <a:lumOff val="60000"/>
            </a:schemeClr>
          </a:solidFill>
          <a:ln w="19050">
            <a:solidFill>
              <a:schemeClr val="accent6">
                <a:lumMod val="50000"/>
              </a:schemeClr>
            </a:solid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Duración</a:t>
            </a:r>
          </a:p>
        </p:txBody>
      </p:sp>
      <p:sp>
        <p:nvSpPr>
          <p:cNvPr id="19" name="Rectángulo: esquinas diagonales cortadas 18">
            <a:extLst>
              <a:ext uri="{FF2B5EF4-FFF2-40B4-BE49-F238E27FC236}">
                <a16:creationId xmlns:a16="http://schemas.microsoft.com/office/drawing/2014/main" id="{E7E81ABA-8409-FE78-A544-EBE10AA238DA}"/>
              </a:ext>
            </a:extLst>
          </p:cNvPr>
          <p:cNvSpPr/>
          <p:nvPr/>
        </p:nvSpPr>
        <p:spPr>
          <a:xfrm>
            <a:off x="7053220" y="4086564"/>
            <a:ext cx="1569616" cy="513215"/>
          </a:xfrm>
          <a:prstGeom prst="snip2DiagRect">
            <a:avLst>
              <a:gd name="adj1" fmla="val 29508"/>
              <a:gd name="adj2" fmla="val 16667"/>
            </a:avLst>
          </a:prstGeom>
          <a:solidFill>
            <a:schemeClr val="accent6">
              <a:lumMod val="40000"/>
              <a:lumOff val="60000"/>
            </a:schemeClr>
          </a:solidFill>
          <a:ln w="19050">
            <a:solidFill>
              <a:schemeClr val="accent6">
                <a:lumMod val="50000"/>
              </a:schemeClr>
            </a:solid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Cuantía</a:t>
            </a:r>
          </a:p>
        </p:txBody>
      </p:sp>
      <p:sp>
        <p:nvSpPr>
          <p:cNvPr id="21" name="CuadroTexto 20">
            <a:extLst>
              <a:ext uri="{FF2B5EF4-FFF2-40B4-BE49-F238E27FC236}">
                <a16:creationId xmlns:a16="http://schemas.microsoft.com/office/drawing/2014/main" id="{6792410F-8935-20EB-13F0-1353EE00CD30}"/>
              </a:ext>
            </a:extLst>
          </p:cNvPr>
          <p:cNvSpPr txBox="1"/>
          <p:nvPr/>
        </p:nvSpPr>
        <p:spPr>
          <a:xfrm>
            <a:off x="7095037" y="1483285"/>
            <a:ext cx="4550298" cy="1692771"/>
          </a:xfrm>
          <a:prstGeom prst="rect">
            <a:avLst/>
          </a:prstGeom>
          <a:noFill/>
        </p:spPr>
        <p:txBody>
          <a:bodyPr wrap="square">
            <a:spAutoFit/>
          </a:bodyPr>
          <a:lstStyle/>
          <a:p>
            <a:pPr algn="just"/>
            <a:r>
              <a:rPr lang="es-ES" sz="2000" b="1" dirty="0"/>
              <a:t>Régimen de MINIMIS: Financiable hasta un máximo del</a:t>
            </a:r>
            <a:r>
              <a:rPr lang="es-ES" sz="2000" b="1" dirty="0">
                <a:solidFill>
                  <a:srgbClr val="FF0000"/>
                </a:solidFill>
              </a:rPr>
              <a:t> 100% </a:t>
            </a:r>
            <a:r>
              <a:rPr lang="es-ES" sz="2000" b="1" dirty="0"/>
              <a:t>del presupuesto.</a:t>
            </a:r>
            <a:r>
              <a:rPr lang="es-ES" sz="1800" dirty="0">
                <a:effectLst/>
                <a:latin typeface="Calibri" panose="020F0502020204030204" pitchFamily="34" charset="0"/>
                <a:ea typeface="Calibri" panose="020F0502020204030204" pitchFamily="34" charset="0"/>
                <a:cs typeface="Arial" panose="020B0604020202020204" pitchFamily="34" charset="0"/>
              </a:rPr>
              <a:t> </a:t>
            </a:r>
            <a:r>
              <a:rPr lang="es-ES" sz="1600" dirty="0">
                <a:effectLst/>
                <a:latin typeface="Calibri" panose="020F0502020204030204" pitchFamily="34" charset="0"/>
                <a:ea typeface="Calibri" panose="020F0502020204030204" pitchFamily="34" charset="0"/>
                <a:cs typeface="Arial" panose="020B0604020202020204" pitchFamily="34" charset="0"/>
              </a:rPr>
              <a:t>La cuantía total de las ayudas concedidas a una empresa no podrá exceder el importe máximo establecido en el Reglamento 1407/2013 y futuras modificaciones de esté.</a:t>
            </a:r>
            <a:endParaRPr lang="es-ES" sz="1600" b="1" dirty="0"/>
          </a:p>
        </p:txBody>
      </p:sp>
      <p:sp>
        <p:nvSpPr>
          <p:cNvPr id="22" name="Rectángulo 21">
            <a:extLst>
              <a:ext uri="{FF2B5EF4-FFF2-40B4-BE49-F238E27FC236}">
                <a16:creationId xmlns:a16="http://schemas.microsoft.com/office/drawing/2014/main" id="{AE34EE1A-A0DC-B543-83BB-61FC02A18EF3}"/>
              </a:ext>
            </a:extLst>
          </p:cNvPr>
          <p:cNvSpPr/>
          <p:nvPr/>
        </p:nvSpPr>
        <p:spPr>
          <a:xfrm>
            <a:off x="8905399" y="3322340"/>
            <a:ext cx="2817859" cy="513214"/>
          </a:xfrm>
          <a:prstGeom prst="rect">
            <a:avLst/>
          </a:prstGeom>
          <a:solidFill>
            <a:srgbClr val="E6AF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PYMES</a:t>
            </a:r>
          </a:p>
        </p:txBody>
      </p:sp>
      <p:sp>
        <p:nvSpPr>
          <p:cNvPr id="23" name="Rectángulo 22">
            <a:extLst>
              <a:ext uri="{FF2B5EF4-FFF2-40B4-BE49-F238E27FC236}">
                <a16:creationId xmlns:a16="http://schemas.microsoft.com/office/drawing/2014/main" id="{AA6A441C-E028-DF38-0AD8-805715308C11}"/>
              </a:ext>
            </a:extLst>
          </p:cNvPr>
          <p:cNvSpPr/>
          <p:nvPr/>
        </p:nvSpPr>
        <p:spPr>
          <a:xfrm>
            <a:off x="8905399" y="3920952"/>
            <a:ext cx="2817859" cy="740664"/>
          </a:xfrm>
          <a:prstGeom prst="rect">
            <a:avLst/>
          </a:prstGeom>
          <a:solidFill>
            <a:srgbClr val="E6AF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400" b="1" dirty="0">
                <a:solidFill>
                  <a:schemeClr val="tx1"/>
                </a:solidFill>
              </a:rPr>
              <a:t>Presupuesto mínimo: 20.000 € </a:t>
            </a:r>
          </a:p>
          <a:p>
            <a:r>
              <a:rPr lang="es-ES" sz="1400" b="1" dirty="0">
                <a:solidFill>
                  <a:schemeClr val="tx1"/>
                </a:solidFill>
              </a:rPr>
              <a:t>Presupuesto máximo 300.000 €</a:t>
            </a:r>
          </a:p>
        </p:txBody>
      </p:sp>
      <p:sp>
        <p:nvSpPr>
          <p:cNvPr id="25" name="Rectángulo 24">
            <a:extLst>
              <a:ext uri="{FF2B5EF4-FFF2-40B4-BE49-F238E27FC236}">
                <a16:creationId xmlns:a16="http://schemas.microsoft.com/office/drawing/2014/main" id="{1C4A064C-9881-81E8-54A9-A0F179355686}"/>
              </a:ext>
            </a:extLst>
          </p:cNvPr>
          <p:cNvSpPr/>
          <p:nvPr/>
        </p:nvSpPr>
        <p:spPr>
          <a:xfrm>
            <a:off x="8905399" y="4817280"/>
            <a:ext cx="2817859" cy="513214"/>
          </a:xfrm>
          <a:prstGeom prst="rect">
            <a:avLst/>
          </a:prstGeom>
          <a:solidFill>
            <a:srgbClr val="E6AF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Ejecución máxima </a:t>
            </a:r>
            <a:r>
              <a:rPr lang="es-ES" sz="1400" b="1" dirty="0">
                <a:solidFill>
                  <a:schemeClr val="tx1"/>
                </a:solidFill>
              </a:rPr>
              <a:t>9 meses.</a:t>
            </a:r>
          </a:p>
        </p:txBody>
      </p:sp>
      <p:sp>
        <p:nvSpPr>
          <p:cNvPr id="3" name="CuadroTexto 2">
            <a:extLst>
              <a:ext uri="{FF2B5EF4-FFF2-40B4-BE49-F238E27FC236}">
                <a16:creationId xmlns:a16="http://schemas.microsoft.com/office/drawing/2014/main" id="{0113D092-F607-DB3A-50C5-1075A25D9986}"/>
              </a:ext>
            </a:extLst>
          </p:cNvPr>
          <p:cNvSpPr txBox="1"/>
          <p:nvPr/>
        </p:nvSpPr>
        <p:spPr>
          <a:xfrm>
            <a:off x="546665" y="1463906"/>
            <a:ext cx="6365274" cy="1077218"/>
          </a:xfrm>
          <a:prstGeom prst="rect">
            <a:avLst/>
          </a:prstGeom>
          <a:solidFill>
            <a:srgbClr val="E6AFA8"/>
          </a:solidFill>
          <a:ln>
            <a:noFill/>
          </a:ln>
          <a:effectLst>
            <a:glow rad="101600">
              <a:schemeClr val="bg1">
                <a:alpha val="40000"/>
              </a:schemeClr>
            </a:glow>
            <a:outerShdw blurRad="50800" dist="38100" dir="2700000" algn="tl" rotWithShape="0">
              <a:prstClr val="black">
                <a:alpha val="40000"/>
              </a:prstClr>
            </a:outerShdw>
          </a:effectLst>
        </p:spPr>
        <p:txBody>
          <a:bodyPr wrap="square" rtlCol="0">
            <a:spAutoFit/>
          </a:bodyPr>
          <a:lstStyle/>
          <a:p>
            <a:pPr algn="just"/>
            <a:r>
              <a:rPr lang="es-ES" sz="1600" b="1" dirty="0"/>
              <a:t>L3: Proyectos de implantación y adopción de </a:t>
            </a:r>
            <a:r>
              <a:rPr lang="es-ES" sz="1600" b="1" u="sng" dirty="0"/>
              <a:t>nuevas tecnologías </a:t>
            </a:r>
            <a:r>
              <a:rPr lang="es-ES" sz="1600" b="1" dirty="0"/>
              <a:t>que incorporarán tecnologías testadas previamente en el mercado con riesgo con </a:t>
            </a:r>
            <a:r>
              <a:rPr lang="es-ES" sz="1600" b="1" u="sng" dirty="0"/>
              <a:t>riesgo tecnológico bajo </a:t>
            </a:r>
            <a:r>
              <a:rPr lang="es-ES" sz="1600" b="1" dirty="0"/>
              <a:t>o en general procesos de digitalización de sus actividades</a:t>
            </a:r>
            <a:r>
              <a:rPr lang="es-ES" sz="1600" dirty="0"/>
              <a:t>.</a:t>
            </a:r>
          </a:p>
        </p:txBody>
      </p:sp>
      <p:pic>
        <p:nvPicPr>
          <p:cNvPr id="2" name="Imagen 1">
            <a:extLst>
              <a:ext uri="{FF2B5EF4-FFF2-40B4-BE49-F238E27FC236}">
                <a16:creationId xmlns:a16="http://schemas.microsoft.com/office/drawing/2014/main" id="{FDC5BA53-5325-BB56-E649-5798F48F8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55" y="182877"/>
            <a:ext cx="10322060" cy="934723"/>
          </a:xfrm>
          <a:prstGeom prst="rect">
            <a:avLst/>
          </a:prstGeom>
        </p:spPr>
      </p:pic>
    </p:spTree>
    <p:extLst>
      <p:ext uri="{BB962C8B-B14F-4D97-AF65-F5344CB8AC3E}">
        <p14:creationId xmlns:p14="http://schemas.microsoft.com/office/powerpoint/2010/main" val="2232331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BB9A856-266E-C161-7354-4936889F8DA5}"/>
              </a:ext>
            </a:extLst>
          </p:cNvPr>
          <p:cNvSpPr txBox="1">
            <a:spLocks/>
          </p:cNvSpPr>
          <p:nvPr/>
        </p:nvSpPr>
        <p:spPr>
          <a:xfrm>
            <a:off x="448409" y="617960"/>
            <a:ext cx="11295182" cy="210504"/>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000" b="1" dirty="0"/>
              <a:t>GASTOS SUBVENCIONABLES</a:t>
            </a:r>
            <a:endParaRPr lang="en-US" sz="2000" b="1" kern="1200" dirty="0">
              <a:solidFill>
                <a:schemeClr val="tx1"/>
              </a:solidFill>
              <a:latin typeface="+mj-lt"/>
              <a:ea typeface="+mj-ea"/>
              <a:cs typeface="+mj-cs"/>
            </a:endParaRPr>
          </a:p>
        </p:txBody>
      </p:sp>
      <p:sp>
        <p:nvSpPr>
          <p:cNvPr id="5" name="Rectángulo: esquinas diagonales cortadas 4">
            <a:extLst>
              <a:ext uri="{FF2B5EF4-FFF2-40B4-BE49-F238E27FC236}">
                <a16:creationId xmlns:a16="http://schemas.microsoft.com/office/drawing/2014/main" id="{00281EF4-0DB9-186A-2CC7-CB2382C15F1A}"/>
              </a:ext>
            </a:extLst>
          </p:cNvPr>
          <p:cNvSpPr/>
          <p:nvPr/>
        </p:nvSpPr>
        <p:spPr>
          <a:xfrm>
            <a:off x="4979672" y="1008996"/>
            <a:ext cx="1439789" cy="287014"/>
          </a:xfrm>
          <a:prstGeom prst="snip2DiagRect">
            <a:avLst/>
          </a:prstGeom>
          <a:solidFill>
            <a:schemeClr val="accent6">
              <a:lumMod val="20000"/>
              <a:lumOff val="80000"/>
            </a:schemeClr>
          </a:solidFill>
          <a:ln w="19050">
            <a:solidFill>
              <a:schemeClr val="accent6">
                <a:lumMod val="75000"/>
              </a:schemeClr>
            </a:solidFill>
          </a:ln>
          <a:effectLst>
            <a:glow rad="1016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effectLst/>
                <a:latin typeface="Calibri" panose="020F0502020204030204" pitchFamily="34" charset="0"/>
                <a:ea typeface="Yu Gothic" panose="020B0400000000000000" pitchFamily="34" charset="-128"/>
              </a:rPr>
              <a:t>LÍNEA 3</a:t>
            </a:r>
            <a:endParaRPr lang="es-ES" sz="1600" dirty="0">
              <a:solidFill>
                <a:schemeClr val="tx1"/>
              </a:solidFill>
              <a:effectLst/>
              <a:latin typeface="Calibri" panose="020F0502020204030204" pitchFamily="34" charset="0"/>
              <a:ea typeface="Yu Gothic" panose="020B0400000000000000" pitchFamily="34" charset="-128"/>
            </a:endParaRPr>
          </a:p>
        </p:txBody>
      </p:sp>
      <p:sp>
        <p:nvSpPr>
          <p:cNvPr id="7" name="CuadroTexto 6">
            <a:extLst>
              <a:ext uri="{FF2B5EF4-FFF2-40B4-BE49-F238E27FC236}">
                <a16:creationId xmlns:a16="http://schemas.microsoft.com/office/drawing/2014/main" id="{F3879383-162B-CB79-9C8F-E3384A58452E}"/>
              </a:ext>
            </a:extLst>
          </p:cNvPr>
          <p:cNvSpPr txBox="1"/>
          <p:nvPr/>
        </p:nvSpPr>
        <p:spPr>
          <a:xfrm>
            <a:off x="388722" y="1960658"/>
            <a:ext cx="11354869" cy="4524315"/>
          </a:xfrm>
          <a:prstGeom prst="rect">
            <a:avLst/>
          </a:prstGeom>
          <a:solidFill>
            <a:schemeClr val="accent6">
              <a:lumMod val="20000"/>
              <a:lumOff val="80000"/>
            </a:schemeClr>
          </a:solidFill>
          <a:ln w="19050">
            <a:solidFill>
              <a:schemeClr val="accent6">
                <a:lumMod val="75000"/>
              </a:schemeClr>
            </a:solidFill>
          </a:ln>
        </p:spPr>
        <p:txBody>
          <a:bodyPr wrap="square">
            <a:spAutoFit/>
          </a:bodyPr>
          <a:lstStyle/>
          <a:p>
            <a:pPr algn="just"/>
            <a:r>
              <a:rPr lang="es-ES" sz="1200" b="1" dirty="0">
                <a:effectLst/>
                <a:latin typeface="Calibri" panose="020F0502020204030204" pitchFamily="34" charset="0"/>
                <a:ea typeface="Yu Gothic" panose="020B0400000000000000" pitchFamily="34" charset="-128"/>
              </a:rPr>
              <a:t>En la línea 3,</a:t>
            </a:r>
            <a:r>
              <a:rPr lang="es-ES" sz="1200" dirty="0">
                <a:effectLst/>
                <a:latin typeface="Calibri" panose="020F0502020204030204" pitchFamily="34" charset="0"/>
                <a:ea typeface="Yu Gothic" panose="020B0400000000000000" pitchFamily="34" charset="-128"/>
              </a:rPr>
              <a:t> los costes financiables, conforme al Reglamento UE) 1407/2013 de la Comisión de 18 de diciembre de 2013 de </a:t>
            </a:r>
            <a:r>
              <a:rPr lang="es-ES" sz="1200" dirty="0" err="1">
                <a:effectLst/>
                <a:latin typeface="Calibri" panose="020F0502020204030204" pitchFamily="34" charset="0"/>
                <a:ea typeface="Yu Gothic" panose="020B0400000000000000" pitchFamily="34" charset="-128"/>
              </a:rPr>
              <a:t>Mínimis</a:t>
            </a:r>
            <a:r>
              <a:rPr lang="es-ES" sz="1200" dirty="0">
                <a:effectLst/>
                <a:latin typeface="Calibri" panose="020F0502020204030204" pitchFamily="34" charset="0"/>
                <a:ea typeface="Yu Gothic" panose="020B0400000000000000" pitchFamily="34" charset="-128"/>
              </a:rPr>
              <a:t>, son los siguientes:</a:t>
            </a:r>
          </a:p>
          <a:p>
            <a:pPr algn="just"/>
            <a:endParaRPr lang="es-ES" sz="1200" dirty="0">
              <a:effectLst/>
              <a:latin typeface="Calibri" panose="020F0502020204030204" pitchFamily="34" charset="0"/>
              <a:ea typeface="Yu Gothic" panose="020B0400000000000000" pitchFamily="34" charset="-128"/>
            </a:endParaRPr>
          </a:p>
          <a:p>
            <a:pPr marL="171450" indent="-171450" algn="just">
              <a:buFont typeface="Wingdings" panose="05000000000000000000" pitchFamily="2" charset="2"/>
              <a:buChar char="§"/>
            </a:pPr>
            <a:r>
              <a:rPr lang="es-ES" sz="1200" dirty="0">
                <a:effectLst/>
                <a:latin typeface="Calibri" panose="020F0502020204030204" pitchFamily="34" charset="0"/>
                <a:ea typeface="Yu Gothic" panose="020B0400000000000000" pitchFamily="34" charset="-128"/>
              </a:rPr>
              <a:t> </a:t>
            </a:r>
            <a:r>
              <a:rPr lang="es-ES" sz="1200" b="1" dirty="0">
                <a:effectLst/>
                <a:latin typeface="Calibri" panose="020F0502020204030204" pitchFamily="34" charset="0"/>
                <a:ea typeface="Yu Gothic" panose="020B0400000000000000" pitchFamily="34" charset="-128"/>
              </a:rPr>
              <a:t>Gastos de personal</a:t>
            </a:r>
            <a:r>
              <a:rPr lang="es-ES" sz="1200" dirty="0">
                <a:effectLst/>
                <a:latin typeface="Calibri" panose="020F0502020204030204" pitchFamily="34" charset="0"/>
                <a:ea typeface="Yu Gothic" panose="020B0400000000000000" pitchFamily="34" charset="-128"/>
              </a:rPr>
              <a:t> directamente relacionado con la puesta en marcha del proyecto:</a:t>
            </a:r>
          </a:p>
          <a:p>
            <a:pPr algn="just"/>
            <a:endParaRPr lang="es-ES" sz="1200" dirty="0">
              <a:effectLst/>
              <a:latin typeface="Calibri" panose="020F0502020204030204" pitchFamily="34" charset="0"/>
              <a:ea typeface="Yu Gothic" panose="020B0400000000000000" pitchFamily="34" charset="-128"/>
            </a:endParaRPr>
          </a:p>
          <a:p>
            <a:pPr algn="just"/>
            <a:r>
              <a:rPr lang="es-ES" sz="1200" dirty="0">
                <a:effectLst/>
                <a:latin typeface="Calibri" panose="020F0502020204030204" pitchFamily="34" charset="0"/>
                <a:ea typeface="Yu Gothic" panose="020B0400000000000000" pitchFamily="34" charset="-128"/>
              </a:rPr>
              <a:t>	i)  El </a:t>
            </a:r>
            <a:r>
              <a:rPr lang="es-ES" sz="1200" b="1" dirty="0">
                <a:effectLst/>
                <a:latin typeface="Calibri" panose="020F0502020204030204" pitchFamily="34" charset="0"/>
                <a:ea typeface="Yu Gothic" panose="020B0400000000000000" pitchFamily="34" charset="-128"/>
              </a:rPr>
              <a:t>100 % </a:t>
            </a:r>
            <a:r>
              <a:rPr lang="es-ES" sz="1200" dirty="0">
                <a:effectLst/>
                <a:latin typeface="Calibri" panose="020F0502020204030204" pitchFamily="34" charset="0"/>
                <a:ea typeface="Yu Gothic" panose="020B0400000000000000" pitchFamily="34" charset="-128"/>
              </a:rPr>
              <a:t>del </a:t>
            </a:r>
            <a:r>
              <a:rPr lang="es-ES" sz="1200" b="1" dirty="0">
                <a:effectLst/>
                <a:latin typeface="Calibri" panose="020F0502020204030204" pitchFamily="34" charset="0"/>
                <a:ea typeface="Yu Gothic" panose="020B0400000000000000" pitchFamily="34" charset="-128"/>
              </a:rPr>
              <a:t>coste laboral del personal contratado </a:t>
            </a:r>
            <a:r>
              <a:rPr lang="es-ES" sz="1200" dirty="0">
                <a:effectLst/>
                <a:latin typeface="Calibri" panose="020F0502020204030204" pitchFamily="34" charset="0"/>
                <a:ea typeface="Yu Gothic" panose="020B0400000000000000" pitchFamily="34" charset="-128"/>
              </a:rPr>
              <a:t>y así quede patente en su contrato laboral.</a:t>
            </a:r>
          </a:p>
          <a:p>
            <a:pPr algn="just"/>
            <a:r>
              <a:rPr lang="es-ES" sz="1200" dirty="0">
                <a:effectLst/>
                <a:latin typeface="Calibri" panose="020F0502020204030204" pitchFamily="34" charset="0"/>
                <a:ea typeface="Yu Gothic" panose="020B0400000000000000" pitchFamily="34" charset="-128"/>
              </a:rPr>
              <a:t>	</a:t>
            </a:r>
            <a:r>
              <a:rPr lang="es-ES" sz="1200" dirty="0" err="1">
                <a:effectLst/>
                <a:latin typeface="Calibri" panose="020F0502020204030204" pitchFamily="34" charset="0"/>
                <a:ea typeface="Yu Gothic" panose="020B0400000000000000" pitchFamily="34" charset="-128"/>
              </a:rPr>
              <a:t>ii</a:t>
            </a:r>
            <a:r>
              <a:rPr lang="es-ES" sz="1200" dirty="0">
                <a:effectLst/>
                <a:latin typeface="Calibri" panose="020F0502020204030204" pitchFamily="34" charset="0"/>
                <a:ea typeface="Yu Gothic" panose="020B0400000000000000" pitchFamily="34" charset="-128"/>
              </a:rPr>
              <a:t>) El </a:t>
            </a:r>
            <a:r>
              <a:rPr lang="es-ES" sz="1200" b="1" dirty="0">
                <a:effectLst/>
                <a:latin typeface="Calibri" panose="020F0502020204030204" pitchFamily="34" charset="0"/>
                <a:ea typeface="Yu Gothic" panose="020B0400000000000000" pitchFamily="34" charset="-128"/>
              </a:rPr>
              <a:t>80%</a:t>
            </a:r>
            <a:r>
              <a:rPr lang="es-ES" sz="1200" dirty="0">
                <a:effectLst/>
                <a:latin typeface="Calibri" panose="020F0502020204030204" pitchFamily="34" charset="0"/>
                <a:ea typeface="Yu Gothic" panose="020B0400000000000000" pitchFamily="34" charset="-128"/>
              </a:rPr>
              <a:t> como máximo del coste del </a:t>
            </a:r>
            <a:r>
              <a:rPr lang="es-ES" sz="1200" b="1" dirty="0">
                <a:effectLst/>
                <a:latin typeface="Calibri" panose="020F0502020204030204" pitchFamily="34" charset="0"/>
                <a:ea typeface="Yu Gothic" panose="020B0400000000000000" pitchFamily="34" charset="-128"/>
              </a:rPr>
              <a:t>resto de los trabajadores según </a:t>
            </a:r>
          </a:p>
          <a:p>
            <a:pPr algn="just"/>
            <a:r>
              <a:rPr lang="es-ES" sz="1200" dirty="0">
                <a:effectLst/>
                <a:latin typeface="Calibri" panose="020F0502020204030204" pitchFamily="34" charset="0"/>
                <a:ea typeface="Yu Gothic" panose="020B0400000000000000" pitchFamily="34" charset="-128"/>
              </a:rPr>
              <a:t>	</a:t>
            </a:r>
            <a:r>
              <a:rPr lang="es-ES" sz="1200" dirty="0" err="1">
                <a:effectLst/>
                <a:latin typeface="Calibri" panose="020F0502020204030204" pitchFamily="34" charset="0"/>
                <a:ea typeface="Yu Gothic" panose="020B0400000000000000" pitchFamily="34" charset="-128"/>
              </a:rPr>
              <a:t>iii</a:t>
            </a:r>
            <a:r>
              <a:rPr lang="es-ES" sz="1200" dirty="0">
                <a:effectLst/>
                <a:latin typeface="Calibri" panose="020F0502020204030204" pitchFamily="34" charset="0"/>
                <a:ea typeface="Yu Gothic" panose="020B0400000000000000" pitchFamily="34" charset="-128"/>
              </a:rPr>
              <a:t>) El </a:t>
            </a:r>
            <a:r>
              <a:rPr lang="es-ES" sz="1200" b="1" dirty="0">
                <a:effectLst/>
                <a:latin typeface="Calibri" panose="020F0502020204030204" pitchFamily="34" charset="0"/>
                <a:ea typeface="Yu Gothic" panose="020B0400000000000000" pitchFamily="34" charset="-128"/>
              </a:rPr>
              <a:t>100 %,</a:t>
            </a:r>
            <a:r>
              <a:rPr lang="es-ES" sz="1200" dirty="0">
                <a:effectLst/>
                <a:latin typeface="Calibri" panose="020F0502020204030204" pitchFamily="34" charset="0"/>
                <a:ea typeface="Yu Gothic" panose="020B0400000000000000" pitchFamily="34" charset="-128"/>
              </a:rPr>
              <a:t> a </a:t>
            </a:r>
            <a:r>
              <a:rPr lang="es-ES" sz="1200" b="1" dirty="0">
                <a:effectLst/>
                <a:latin typeface="Calibri" panose="020F0502020204030204" pitchFamily="34" charset="0"/>
                <a:ea typeface="Yu Gothic" panose="020B0400000000000000" pitchFamily="34" charset="-128"/>
              </a:rPr>
              <a:t>trabajadores autónomos </a:t>
            </a:r>
            <a:r>
              <a:rPr lang="es-ES" sz="1200" dirty="0">
                <a:effectLst/>
                <a:latin typeface="Calibri" panose="020F0502020204030204" pitchFamily="34" charset="0"/>
                <a:ea typeface="Yu Gothic" panose="020B0400000000000000" pitchFamily="34" charset="-128"/>
              </a:rPr>
              <a:t>económicamente dependientes </a:t>
            </a:r>
            <a:r>
              <a:rPr lang="es-ES" sz="1200" b="1" dirty="0">
                <a:effectLst/>
                <a:latin typeface="Calibri" panose="020F0502020204030204" pitchFamily="34" charset="0"/>
                <a:ea typeface="Yu Gothic" panose="020B0400000000000000" pitchFamily="34" charset="-128"/>
              </a:rPr>
              <a:t>(TRADE), </a:t>
            </a:r>
            <a:r>
              <a:rPr lang="es-ES" sz="1200" dirty="0">
                <a:effectLst/>
                <a:latin typeface="Calibri" panose="020F0502020204030204" pitchFamily="34" charset="0"/>
                <a:ea typeface="Yu Gothic" panose="020B0400000000000000" pitchFamily="34" charset="-128"/>
              </a:rPr>
              <a:t>si su dedicación es exclusiva al proyecto</a:t>
            </a:r>
          </a:p>
          <a:p>
            <a:pPr algn="just"/>
            <a:r>
              <a:rPr lang="es-ES" sz="1200" dirty="0">
                <a:effectLst/>
                <a:latin typeface="Calibri" panose="020F0502020204030204" pitchFamily="34" charset="0"/>
                <a:ea typeface="Yu Gothic" panose="020B0400000000000000" pitchFamily="34" charset="-128"/>
              </a:rPr>
              <a:t> </a:t>
            </a:r>
          </a:p>
          <a:p>
            <a:pPr marL="171450" indent="-171450" algn="just">
              <a:buFont typeface="Wingdings" panose="05000000000000000000" pitchFamily="2" charset="2"/>
              <a:buChar char="§"/>
            </a:pPr>
            <a:r>
              <a:rPr lang="es-ES" sz="1200" b="1" dirty="0">
                <a:latin typeface="Calibri" panose="020F0502020204030204" pitchFamily="34" charset="0"/>
                <a:ea typeface="Yu Gothic" panose="020B0400000000000000" pitchFamily="34" charset="-128"/>
              </a:rPr>
              <a:t>G</a:t>
            </a:r>
            <a:r>
              <a:rPr lang="es-ES" sz="1200" b="1" dirty="0">
                <a:effectLst/>
                <a:latin typeface="Calibri" panose="020F0502020204030204" pitchFamily="34" charset="0"/>
                <a:ea typeface="Yu Gothic" panose="020B0400000000000000" pitchFamily="34" charset="-128"/>
              </a:rPr>
              <a:t>astos de asistencias externas</a:t>
            </a:r>
            <a:r>
              <a:rPr lang="es-ES" sz="1200" dirty="0">
                <a:effectLst/>
                <a:latin typeface="Calibri" panose="020F0502020204030204" pitchFamily="34" charset="0"/>
                <a:ea typeface="Yu Gothic" panose="020B0400000000000000" pitchFamily="34" charset="-128"/>
              </a:rPr>
              <a:t>, como análisis, asistencias técnicas, elaboración de protocolos o informes previos, es decir, servicios externos que la entidad beneficiaria no pueda realizar por sí </a:t>
            </a:r>
            <a:r>
              <a:rPr lang="es-ES" sz="1200" dirty="0" err="1">
                <a:effectLst/>
                <a:latin typeface="Calibri" panose="020F0502020204030204" pitchFamily="34" charset="0"/>
                <a:ea typeface="Yu Gothic" panose="020B0400000000000000" pitchFamily="34" charset="-128"/>
              </a:rPr>
              <a:t>mismase</a:t>
            </a:r>
            <a:r>
              <a:rPr lang="es-ES" sz="1200" dirty="0">
                <a:effectLst/>
                <a:latin typeface="Calibri" panose="020F0502020204030204" pitchFamily="34" charset="0"/>
                <a:ea typeface="Yu Gothic" panose="020B0400000000000000" pitchFamily="34" charset="-128"/>
              </a:rPr>
              <a:t> justificará mediante la presentación de la correspondiente factura o documento acreditativo del gasto y su respectivo justificante de pago. También podrá ser financiable el gasto derivado de la revisión de cuenta justificativa por el auditor, en el caso de que lo haya, hasta un límite de un 5% del coste total de la subvención del proyecto.</a:t>
            </a:r>
          </a:p>
          <a:p>
            <a:pPr algn="just"/>
            <a:r>
              <a:rPr lang="es-ES" sz="1200" dirty="0">
                <a:effectLst/>
                <a:latin typeface="Calibri" panose="020F0502020204030204" pitchFamily="34" charset="0"/>
                <a:ea typeface="Yu Gothic" panose="020B0400000000000000" pitchFamily="34" charset="-128"/>
              </a:rPr>
              <a:t> </a:t>
            </a:r>
          </a:p>
          <a:p>
            <a:pPr marL="171450" indent="-171450" algn="just">
              <a:buFont typeface="Wingdings" panose="05000000000000000000" pitchFamily="2" charset="2"/>
              <a:buChar char="§"/>
            </a:pPr>
            <a:r>
              <a:rPr lang="es-ES" sz="1200" b="1" dirty="0">
                <a:latin typeface="Calibri" panose="020F0502020204030204" pitchFamily="34" charset="0"/>
                <a:ea typeface="Yu Gothic" panose="020B0400000000000000" pitchFamily="34" charset="-128"/>
              </a:rPr>
              <a:t>C</a:t>
            </a:r>
            <a:r>
              <a:rPr lang="es-ES" sz="1200" b="1" dirty="0">
                <a:effectLst/>
                <a:latin typeface="Calibri" panose="020F0502020204030204" pitchFamily="34" charset="0"/>
                <a:ea typeface="Yu Gothic" panose="020B0400000000000000" pitchFamily="34" charset="-128"/>
              </a:rPr>
              <a:t>oste de compra, leasing, renting</a:t>
            </a:r>
            <a:r>
              <a:rPr lang="es-ES" sz="1200" dirty="0">
                <a:effectLst/>
                <a:latin typeface="Calibri" panose="020F0502020204030204" pitchFamily="34" charset="0"/>
                <a:ea typeface="Yu Gothic" panose="020B0400000000000000" pitchFamily="34" charset="-128"/>
              </a:rPr>
              <a:t> y adquisición de cualquier activo material e inmaterial, incluida la adquisición de equipos, sensores, software, aplicaciones informáticas, equipamientos tecnológicos, gestión y mantenimiento de servidores o almacenamiento de información </a:t>
            </a:r>
            <a:r>
              <a:rPr lang="es-ES" sz="1200" dirty="0" err="1">
                <a:effectLst/>
                <a:latin typeface="Calibri" panose="020F0502020204030204" pitchFamily="34" charset="0"/>
                <a:ea typeface="Yu Gothic" panose="020B0400000000000000" pitchFamily="34" charset="-128"/>
              </a:rPr>
              <a:t>on</a:t>
            </a:r>
            <a:r>
              <a:rPr lang="es-ES" sz="1200" dirty="0">
                <a:effectLst/>
                <a:latin typeface="Calibri" panose="020F0502020204030204" pitchFamily="34" charset="0"/>
                <a:ea typeface="Yu Gothic" panose="020B0400000000000000" pitchFamily="34" charset="-128"/>
              </a:rPr>
              <a:t> line, destinado </a:t>
            </a:r>
            <a:r>
              <a:rPr lang="es-ES" sz="1200" u="sng" dirty="0">
                <a:effectLst/>
                <a:latin typeface="Calibri" panose="020F0502020204030204" pitchFamily="34" charset="0"/>
                <a:ea typeface="Yu Gothic" panose="020B0400000000000000" pitchFamily="34" charset="-128"/>
              </a:rPr>
              <a:t>exclusivamente durante a la actuación del proyecto</a:t>
            </a:r>
            <a:r>
              <a:rPr lang="es-ES" sz="1200" u="sng" dirty="0">
                <a:latin typeface="Calibri" panose="020F0502020204030204" pitchFamily="34" charset="0"/>
                <a:ea typeface="Yu Gothic" panose="020B0400000000000000" pitchFamily="34" charset="-128"/>
              </a:rPr>
              <a:t>. </a:t>
            </a:r>
            <a:r>
              <a:rPr lang="es-ES" sz="1200" dirty="0">
                <a:effectLst/>
                <a:latin typeface="Calibri" panose="020F0502020204030204" pitchFamily="34" charset="0"/>
                <a:ea typeface="Yu Gothic" panose="020B0400000000000000" pitchFamily="34" charset="-128"/>
              </a:rPr>
              <a:t>La valoración de dichos gastos se acomodará al gasto por amortización </a:t>
            </a:r>
            <a:r>
              <a:rPr lang="es-ES" sz="1200" u="sng" dirty="0">
                <a:effectLst/>
                <a:latin typeface="Calibri" panose="020F0502020204030204" pitchFamily="34" charset="0"/>
                <a:ea typeface="Yu Gothic" panose="020B0400000000000000" pitchFamily="34" charset="-128"/>
              </a:rPr>
              <a:t>durante el periodo de ejecución de los proyectos.</a:t>
            </a:r>
            <a:endParaRPr lang="es-ES" sz="1200" dirty="0">
              <a:effectLst/>
              <a:latin typeface="Calibri" panose="020F0502020204030204" pitchFamily="34" charset="0"/>
              <a:ea typeface="Yu Gothic" panose="020B0400000000000000" pitchFamily="34" charset="-128"/>
            </a:endParaRPr>
          </a:p>
          <a:p>
            <a:pPr algn="just"/>
            <a:r>
              <a:rPr lang="es-ES" sz="1200" u="none" strike="noStrike" dirty="0">
                <a:effectLst/>
                <a:latin typeface="Calibri" panose="020F0502020204030204" pitchFamily="34" charset="0"/>
                <a:ea typeface="Yu Gothic" panose="020B0400000000000000" pitchFamily="34" charset="-128"/>
              </a:rPr>
              <a:t> </a:t>
            </a:r>
            <a:endParaRPr lang="es-ES" sz="1200" dirty="0">
              <a:effectLst/>
              <a:latin typeface="Calibri" panose="020F0502020204030204" pitchFamily="34" charset="0"/>
              <a:ea typeface="Yu Gothic" panose="020B0400000000000000" pitchFamily="34" charset="-128"/>
            </a:endParaRPr>
          </a:p>
          <a:p>
            <a:pPr marL="171450" indent="-171450" algn="just">
              <a:buFont typeface="Wingdings" panose="05000000000000000000" pitchFamily="2" charset="2"/>
              <a:buChar char="§"/>
            </a:pPr>
            <a:r>
              <a:rPr lang="es-ES" sz="1200" b="1" dirty="0">
                <a:effectLst/>
                <a:latin typeface="Calibri" panose="020F0502020204030204" pitchFamily="34" charset="0"/>
                <a:ea typeface="Yu Gothic" panose="020B0400000000000000" pitchFamily="34" charset="-128"/>
              </a:rPr>
              <a:t>Gastos de material fungible:</a:t>
            </a:r>
            <a:r>
              <a:rPr lang="es-ES" sz="1200" dirty="0">
                <a:effectLst/>
                <a:latin typeface="Calibri" panose="020F0502020204030204" pitchFamily="34" charset="0"/>
                <a:ea typeface="Yu Gothic" panose="020B0400000000000000" pitchFamily="34" charset="-128"/>
              </a:rPr>
              <a:t> aquellos materiales cuya adquisición se debe directamente del proyecto y cuyo periodo de vida útil no supere el de ejecución aprobado para el proyecto y así quede justificado por la entidad beneficiaria.</a:t>
            </a:r>
          </a:p>
          <a:p>
            <a:pPr algn="just"/>
            <a:r>
              <a:rPr lang="es-ES" sz="1200" dirty="0">
                <a:effectLst/>
                <a:latin typeface="Calibri" panose="020F0502020204030204" pitchFamily="34" charset="0"/>
                <a:ea typeface="Yu Gothic" panose="020B0400000000000000" pitchFamily="34" charset="-128"/>
              </a:rPr>
              <a:t> </a:t>
            </a:r>
          </a:p>
          <a:p>
            <a:pPr marL="171450" indent="-171450" algn="just">
              <a:buFont typeface="Wingdings" panose="05000000000000000000" pitchFamily="2" charset="2"/>
              <a:buChar char="§"/>
            </a:pPr>
            <a:r>
              <a:rPr lang="es-ES" sz="1200" b="1" dirty="0">
                <a:effectLst/>
                <a:latin typeface="Calibri" panose="020F0502020204030204" pitchFamily="34" charset="0"/>
                <a:ea typeface="Yu Gothic" panose="020B0400000000000000" pitchFamily="34" charset="-128"/>
              </a:rPr>
              <a:t>Gastos generales</a:t>
            </a:r>
            <a:r>
              <a:rPr lang="es-ES" sz="1200" dirty="0">
                <a:effectLst/>
                <a:latin typeface="Calibri" panose="020F0502020204030204" pitchFamily="34" charset="0"/>
                <a:ea typeface="Yu Gothic" panose="020B0400000000000000" pitchFamily="34" charset="-128"/>
              </a:rPr>
              <a:t>: aquellos que, estando directamente vinculados con el objeto de la ayuda, sean necesarios para el correcto funcionamiento de la entidad beneficiaria.</a:t>
            </a:r>
          </a:p>
          <a:p>
            <a:pPr algn="just"/>
            <a:r>
              <a:rPr lang="es-ES" sz="1200" dirty="0">
                <a:effectLst/>
                <a:latin typeface="Calibri" panose="020F0502020204030204" pitchFamily="34" charset="0"/>
                <a:ea typeface="Yu Gothic" panose="020B0400000000000000" pitchFamily="34" charset="-128"/>
              </a:rPr>
              <a:t> </a:t>
            </a:r>
          </a:p>
          <a:p>
            <a:pPr marL="171450" indent="-171450" algn="just">
              <a:buFont typeface="Wingdings" panose="05000000000000000000" pitchFamily="2" charset="2"/>
              <a:buChar char="§"/>
            </a:pPr>
            <a:r>
              <a:rPr lang="es-ES" sz="1200" dirty="0">
                <a:effectLst/>
                <a:latin typeface="Calibri" panose="020F0502020204030204" pitchFamily="34" charset="0"/>
                <a:ea typeface="Yu Gothic" panose="020B0400000000000000" pitchFamily="34" charset="-128"/>
              </a:rPr>
              <a:t> </a:t>
            </a:r>
            <a:r>
              <a:rPr lang="es-ES" sz="1200" b="1" dirty="0">
                <a:effectLst/>
                <a:latin typeface="Calibri" panose="020F0502020204030204" pitchFamily="34" charset="0"/>
                <a:ea typeface="Yu Gothic" panose="020B0400000000000000" pitchFamily="34" charset="-128"/>
              </a:rPr>
              <a:t>Otros Costes:</a:t>
            </a:r>
            <a:r>
              <a:rPr lang="es-ES" sz="1200" dirty="0">
                <a:effectLst/>
                <a:latin typeface="Calibri" panose="020F0502020204030204" pitchFamily="34" charset="0"/>
                <a:ea typeface="Yu Gothic" panose="020B0400000000000000" pitchFamily="34" charset="-128"/>
              </a:rPr>
              <a:t> aquellos que están relacionados con el proyecto y son necesarios para su desarrollo y puesta en marcha, pero no son imputables a los anteriores, dentro de estos costes podemos incluir gastos relacionados con marketing digital, posicionamiento y en SEM (</a:t>
            </a:r>
            <a:r>
              <a:rPr lang="es-ES" sz="1200" dirty="0" err="1">
                <a:effectLst/>
                <a:latin typeface="Calibri" panose="020F0502020204030204" pitchFamily="34" charset="0"/>
                <a:ea typeface="Yu Gothic" panose="020B0400000000000000" pitchFamily="34" charset="-128"/>
              </a:rPr>
              <a:t>search</a:t>
            </a:r>
            <a:r>
              <a:rPr lang="es-ES" sz="1200" dirty="0">
                <a:effectLst/>
                <a:latin typeface="Calibri" panose="020F0502020204030204" pitchFamily="34" charset="0"/>
                <a:ea typeface="Yu Gothic" panose="020B0400000000000000" pitchFamily="34" charset="-128"/>
              </a:rPr>
              <a:t> </a:t>
            </a:r>
            <a:r>
              <a:rPr lang="es-ES" sz="1200" dirty="0" err="1">
                <a:effectLst/>
                <a:latin typeface="Calibri" panose="020F0502020204030204" pitchFamily="34" charset="0"/>
                <a:ea typeface="Yu Gothic" panose="020B0400000000000000" pitchFamily="34" charset="-128"/>
              </a:rPr>
              <a:t>engine</a:t>
            </a:r>
            <a:r>
              <a:rPr lang="es-ES" sz="1200" dirty="0">
                <a:effectLst/>
                <a:latin typeface="Calibri" panose="020F0502020204030204" pitchFamily="34" charset="0"/>
                <a:ea typeface="Yu Gothic" panose="020B0400000000000000" pitchFamily="34" charset="-128"/>
              </a:rPr>
              <a:t> marketing), SEO (</a:t>
            </a:r>
            <a:r>
              <a:rPr lang="es-ES" sz="1200" dirty="0" err="1">
                <a:effectLst/>
                <a:latin typeface="Calibri" panose="020F0502020204030204" pitchFamily="34" charset="0"/>
                <a:ea typeface="Yu Gothic" panose="020B0400000000000000" pitchFamily="34" charset="-128"/>
              </a:rPr>
              <a:t>search</a:t>
            </a:r>
            <a:r>
              <a:rPr lang="es-ES" sz="1200" dirty="0">
                <a:effectLst/>
                <a:latin typeface="Calibri" panose="020F0502020204030204" pitchFamily="34" charset="0"/>
                <a:ea typeface="Yu Gothic" panose="020B0400000000000000" pitchFamily="34" charset="-128"/>
              </a:rPr>
              <a:t> </a:t>
            </a:r>
            <a:r>
              <a:rPr lang="es-ES" sz="1200" dirty="0" err="1">
                <a:effectLst/>
                <a:latin typeface="Calibri" panose="020F0502020204030204" pitchFamily="34" charset="0"/>
                <a:ea typeface="Yu Gothic" panose="020B0400000000000000" pitchFamily="34" charset="-128"/>
              </a:rPr>
              <a:t>engine</a:t>
            </a:r>
            <a:r>
              <a:rPr lang="es-ES" sz="1200" dirty="0">
                <a:effectLst/>
                <a:latin typeface="Calibri" panose="020F0502020204030204" pitchFamily="34" charset="0"/>
                <a:ea typeface="Yu Gothic" panose="020B0400000000000000" pitchFamily="34" charset="-128"/>
              </a:rPr>
              <a:t> </a:t>
            </a:r>
            <a:r>
              <a:rPr lang="es-ES" sz="1200" dirty="0" err="1">
                <a:effectLst/>
                <a:latin typeface="Calibri" panose="020F0502020204030204" pitchFamily="34" charset="0"/>
                <a:ea typeface="Yu Gothic" panose="020B0400000000000000" pitchFamily="34" charset="-128"/>
              </a:rPr>
              <a:t>optimization</a:t>
            </a:r>
            <a:r>
              <a:rPr lang="es-ES" sz="1200" dirty="0">
                <a:effectLst/>
                <a:latin typeface="Calibri" panose="020F0502020204030204" pitchFamily="34" charset="0"/>
                <a:ea typeface="Yu Gothic" panose="020B0400000000000000" pitchFamily="34" charset="-128"/>
              </a:rPr>
              <a:t>).</a:t>
            </a:r>
            <a:endParaRPr lang="es-ES" sz="1200" dirty="0"/>
          </a:p>
        </p:txBody>
      </p:sp>
      <p:sp>
        <p:nvSpPr>
          <p:cNvPr id="10" name="CuadroTexto 9">
            <a:extLst>
              <a:ext uri="{FF2B5EF4-FFF2-40B4-BE49-F238E27FC236}">
                <a16:creationId xmlns:a16="http://schemas.microsoft.com/office/drawing/2014/main" id="{EB9B3073-1163-EE73-9E35-CAF01A5307EB}"/>
              </a:ext>
            </a:extLst>
          </p:cNvPr>
          <p:cNvSpPr txBox="1"/>
          <p:nvPr/>
        </p:nvSpPr>
        <p:spPr>
          <a:xfrm>
            <a:off x="589773" y="1472349"/>
            <a:ext cx="11012454" cy="307777"/>
          </a:xfrm>
          <a:prstGeom prst="rect">
            <a:avLst/>
          </a:prstGeom>
          <a:noFill/>
        </p:spPr>
        <p:txBody>
          <a:bodyPr wrap="square">
            <a:spAutoFit/>
          </a:bodyPr>
          <a:lstStyle/>
          <a:p>
            <a:pPr algn="just"/>
            <a:r>
              <a:rPr lang="es-ES" sz="1400" i="1" dirty="0">
                <a:latin typeface="Calibri" panose="020F0502020204030204" pitchFamily="34" charset="0"/>
                <a:ea typeface="Yu Gothic" panose="020B0400000000000000" pitchFamily="34" charset="-128"/>
              </a:rPr>
              <a:t>Conforme al Reglamento </a:t>
            </a:r>
            <a:r>
              <a:rPr lang="es-ES" sz="1400" b="1" i="1" dirty="0">
                <a:latin typeface="Calibri" panose="020F0502020204030204" pitchFamily="34" charset="0"/>
                <a:ea typeface="Yu Gothic" panose="020B0400000000000000" pitchFamily="34" charset="-128"/>
              </a:rPr>
              <a:t>UE) 1407/2013 de la Comisión de 18 de diciembre de 2013 de Minimis</a:t>
            </a:r>
            <a:r>
              <a:rPr lang="es-ES" sz="1400" i="1" dirty="0">
                <a:latin typeface="Calibri" panose="020F0502020204030204" pitchFamily="34" charset="0"/>
                <a:ea typeface="Yu Gothic" panose="020B0400000000000000" pitchFamily="34" charset="-128"/>
              </a:rPr>
              <a:t>, son los siguientes:</a:t>
            </a:r>
          </a:p>
        </p:txBody>
      </p:sp>
      <p:pic>
        <p:nvPicPr>
          <p:cNvPr id="11" name="Imagen 10">
            <a:extLst>
              <a:ext uri="{FF2B5EF4-FFF2-40B4-BE49-F238E27FC236}">
                <a16:creationId xmlns:a16="http://schemas.microsoft.com/office/drawing/2014/main" id="{5A362785-93C0-236D-3D38-378550183F46}"/>
              </a:ext>
            </a:extLst>
          </p:cNvPr>
          <p:cNvPicPr>
            <a:picLocks noChangeAspect="1"/>
          </p:cNvPicPr>
          <p:nvPr/>
        </p:nvPicPr>
        <p:blipFill>
          <a:blip r:embed="rId2"/>
          <a:stretch>
            <a:fillRect/>
          </a:stretch>
        </p:blipFill>
        <p:spPr>
          <a:xfrm>
            <a:off x="10399984" y="6547949"/>
            <a:ext cx="1343607" cy="235112"/>
          </a:xfrm>
          <a:prstGeom prst="rect">
            <a:avLst/>
          </a:prstGeom>
        </p:spPr>
      </p:pic>
      <p:pic>
        <p:nvPicPr>
          <p:cNvPr id="3" name="Imagen 2">
            <a:extLst>
              <a:ext uri="{FF2B5EF4-FFF2-40B4-BE49-F238E27FC236}">
                <a16:creationId xmlns:a16="http://schemas.microsoft.com/office/drawing/2014/main" id="{35CEAD22-2C05-9CE3-A135-2E01C68A5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73" y="-7523"/>
            <a:ext cx="10322060" cy="934723"/>
          </a:xfrm>
          <a:prstGeom prst="rect">
            <a:avLst/>
          </a:prstGeom>
        </p:spPr>
      </p:pic>
    </p:spTree>
    <p:extLst>
      <p:ext uri="{BB962C8B-B14F-4D97-AF65-F5344CB8AC3E}">
        <p14:creationId xmlns:p14="http://schemas.microsoft.com/office/powerpoint/2010/main" val="71794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BB9A856-266E-C161-7354-4936889F8DA5}"/>
              </a:ext>
            </a:extLst>
          </p:cNvPr>
          <p:cNvSpPr txBox="1">
            <a:spLocks/>
          </p:cNvSpPr>
          <p:nvPr/>
        </p:nvSpPr>
        <p:spPr>
          <a:xfrm>
            <a:off x="448409" y="617960"/>
            <a:ext cx="11295182" cy="210504"/>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000" b="1" dirty="0"/>
              <a:t>ESPACIO DE DATOS</a:t>
            </a:r>
            <a:endParaRPr lang="en-US" sz="2000" b="1" kern="1200" dirty="0">
              <a:solidFill>
                <a:schemeClr val="tx1"/>
              </a:solidFill>
              <a:latin typeface="+mj-lt"/>
              <a:ea typeface="+mj-ea"/>
              <a:cs typeface="+mj-cs"/>
            </a:endParaRPr>
          </a:p>
        </p:txBody>
      </p:sp>
      <p:sp>
        <p:nvSpPr>
          <p:cNvPr id="7" name="CuadroTexto 6">
            <a:extLst>
              <a:ext uri="{FF2B5EF4-FFF2-40B4-BE49-F238E27FC236}">
                <a16:creationId xmlns:a16="http://schemas.microsoft.com/office/drawing/2014/main" id="{F3879383-162B-CB79-9C8F-E3384A58452E}"/>
              </a:ext>
            </a:extLst>
          </p:cNvPr>
          <p:cNvSpPr txBox="1"/>
          <p:nvPr/>
        </p:nvSpPr>
        <p:spPr>
          <a:xfrm>
            <a:off x="705584" y="1010550"/>
            <a:ext cx="10829191" cy="5355312"/>
          </a:xfrm>
          <a:prstGeom prst="rect">
            <a:avLst/>
          </a:prstGeom>
          <a:solidFill>
            <a:schemeClr val="accent6">
              <a:lumMod val="20000"/>
              <a:lumOff val="80000"/>
            </a:schemeClr>
          </a:solidFill>
          <a:ln w="19050">
            <a:solidFill>
              <a:schemeClr val="accent6">
                <a:lumMod val="75000"/>
              </a:schemeClr>
            </a:solidFill>
          </a:ln>
        </p:spPr>
        <p:txBody>
          <a:bodyPr wrap="square">
            <a:spAutoFit/>
          </a:bodyPr>
          <a:lstStyle/>
          <a:p>
            <a:pPr>
              <a:spcBef>
                <a:spcPts val="30"/>
              </a:spcBef>
            </a:pPr>
            <a:r>
              <a:rPr lang="es-ES" sz="1800" b="1" dirty="0">
                <a:solidFill>
                  <a:srgbClr val="808080"/>
                </a:solidFill>
                <a:effectLst/>
                <a:latin typeface="Microsoft Sans Serif" panose="020B0604020202020204" pitchFamily="34" charset="0"/>
                <a:ea typeface="Microsoft Sans Serif" panose="020B0604020202020204" pitchFamily="34" charset="0"/>
              </a:rPr>
              <a:t>¿</a:t>
            </a:r>
            <a:r>
              <a:rPr lang="es-ES" sz="1800" b="1" dirty="0">
                <a:effectLst/>
                <a:latin typeface="Microsoft Sans Serif" panose="020B0604020202020204" pitchFamily="34" charset="0"/>
                <a:ea typeface="Microsoft Sans Serif" panose="020B0604020202020204" pitchFamily="34" charset="0"/>
              </a:rPr>
              <a:t>Qué es un espacio de datos? </a:t>
            </a:r>
            <a:r>
              <a:rPr lang="es-ES" sz="1800" dirty="0">
                <a:effectLst/>
                <a:latin typeface="Microsoft Sans Serif" panose="020B0604020202020204" pitchFamily="34" charset="0"/>
                <a:ea typeface="Microsoft Sans Serif" panose="020B0604020202020204" pitchFamily="34" charset="0"/>
              </a:rPr>
              <a:t>ecosistema donde materializar la compartición voluntaria de los datos de sus participantes dentro de un entorno de soberanía, confianza y</a:t>
            </a:r>
          </a:p>
          <a:p>
            <a:pPr>
              <a:spcBef>
                <a:spcPts val="30"/>
              </a:spcBef>
            </a:pPr>
            <a:r>
              <a:rPr lang="es-ES" sz="1800" dirty="0">
                <a:effectLst/>
                <a:latin typeface="Microsoft Sans Serif" panose="020B0604020202020204" pitchFamily="34" charset="0"/>
                <a:ea typeface="Microsoft Sans Serif" panose="020B0604020202020204" pitchFamily="34" charset="0"/>
              </a:rPr>
              <a:t>seguridad, establecido mediante mecanismos integrados de gobernanza, organizativos,</a:t>
            </a:r>
          </a:p>
          <a:p>
            <a:pPr>
              <a:spcBef>
                <a:spcPts val="30"/>
              </a:spcBef>
            </a:pPr>
            <a:r>
              <a:rPr lang="es-ES" sz="1800" dirty="0">
                <a:effectLst/>
                <a:latin typeface="Microsoft Sans Serif" panose="020B0604020202020204" pitchFamily="34" charset="0"/>
                <a:ea typeface="Microsoft Sans Serif" panose="020B0604020202020204" pitchFamily="34" charset="0"/>
              </a:rPr>
              <a:t>normativos y técnicos, de acuerdo con los principios establecidos por la Oficina del Dato.</a:t>
            </a:r>
          </a:p>
          <a:p>
            <a:pPr>
              <a:spcBef>
                <a:spcPts val="30"/>
              </a:spcBef>
            </a:pPr>
            <a:r>
              <a:rPr lang="es-ES" sz="1800" b="1" dirty="0">
                <a:effectLst/>
                <a:latin typeface="Microsoft Sans Serif" panose="020B0604020202020204" pitchFamily="34" charset="0"/>
                <a:ea typeface="Microsoft Sans Serif" panose="020B0604020202020204" pitchFamily="34" charset="0"/>
              </a:rPr>
              <a:t>Objetivos:</a:t>
            </a:r>
            <a:endParaRPr lang="es-ES" sz="1800" dirty="0">
              <a:effectLst/>
              <a:latin typeface="Microsoft Sans Serif" panose="020B0604020202020204" pitchFamily="34" charset="0"/>
              <a:ea typeface="Microsoft Sans Serif" panose="020B0604020202020204" pitchFamily="34" charset="0"/>
            </a:endParaRPr>
          </a:p>
          <a:p>
            <a:pPr algn="just">
              <a:spcBef>
                <a:spcPts val="30"/>
              </a:spcBef>
            </a:pPr>
            <a:r>
              <a:rPr lang="es-ES" sz="1800" b="1" dirty="0">
                <a:effectLst/>
                <a:latin typeface="Microsoft Sans Serif" panose="020B0604020202020204" pitchFamily="34" charset="0"/>
                <a:ea typeface="Microsoft Sans Serif" panose="020B0604020202020204" pitchFamily="34" charset="0"/>
              </a:rPr>
              <a:t>–</a:t>
            </a:r>
            <a:r>
              <a:rPr lang="es-ES" sz="1800" dirty="0">
                <a:effectLst/>
                <a:latin typeface="Microsoft Sans Serif" panose="020B0604020202020204" pitchFamily="34" charset="0"/>
                <a:ea typeface="Microsoft Sans Serif" panose="020B0604020202020204" pitchFamily="34" charset="0"/>
              </a:rPr>
              <a:t>El desarrollo de nuevos modelos de negocio </a:t>
            </a:r>
          </a:p>
          <a:p>
            <a:pPr algn="just">
              <a:spcBef>
                <a:spcPts val="30"/>
              </a:spcBef>
            </a:pPr>
            <a:r>
              <a:rPr lang="es-ES" sz="1800" dirty="0">
                <a:effectLst/>
                <a:latin typeface="Microsoft Sans Serif" panose="020B0604020202020204" pitchFamily="34" charset="0"/>
                <a:ea typeface="Microsoft Sans Serif" panose="020B0604020202020204" pitchFamily="34" charset="0"/>
              </a:rPr>
              <a:t>–La optimización de las cadenas de valor.</a:t>
            </a:r>
          </a:p>
          <a:p>
            <a:pPr algn="just">
              <a:spcBef>
                <a:spcPts val="30"/>
              </a:spcBef>
            </a:pPr>
            <a:r>
              <a:rPr lang="es-ES" sz="1800" dirty="0">
                <a:effectLst/>
                <a:latin typeface="Microsoft Sans Serif" panose="020B0604020202020204" pitchFamily="34" charset="0"/>
                <a:ea typeface="Microsoft Sans Serif" panose="020B0604020202020204" pitchFamily="34" charset="0"/>
              </a:rPr>
              <a:t>–La prestación de servicios de mayor calidad y valor añadido </a:t>
            </a:r>
          </a:p>
          <a:p>
            <a:pPr algn="just">
              <a:spcBef>
                <a:spcPts val="30"/>
              </a:spcBef>
            </a:pPr>
            <a:r>
              <a:rPr lang="es-ES" sz="1800" dirty="0">
                <a:effectLst/>
                <a:latin typeface="Microsoft Sans Serif" panose="020B0604020202020204" pitchFamily="34" charset="0"/>
                <a:ea typeface="Microsoft Sans Serif" panose="020B0604020202020204" pitchFamily="34" charset="0"/>
              </a:rPr>
              <a:t>–La mejora de la predicción de la demanda.</a:t>
            </a:r>
          </a:p>
          <a:p>
            <a:pPr algn="just">
              <a:spcBef>
                <a:spcPts val="30"/>
              </a:spcBef>
            </a:pPr>
            <a:r>
              <a:rPr lang="es-ES" sz="1800" dirty="0">
                <a:effectLst/>
                <a:latin typeface="Microsoft Sans Serif" panose="020B0604020202020204" pitchFamily="34" charset="0"/>
                <a:ea typeface="Microsoft Sans Serif" panose="020B0604020202020204" pitchFamily="34" charset="0"/>
              </a:rPr>
              <a:t>–El aumento de la eficiencia energética y optimización del uso de recursos.</a:t>
            </a:r>
          </a:p>
          <a:p>
            <a:pPr algn="just">
              <a:spcBef>
                <a:spcPts val="30"/>
              </a:spcBef>
            </a:pPr>
            <a:r>
              <a:rPr lang="es-ES" sz="1800" dirty="0">
                <a:effectLst/>
                <a:latin typeface="Microsoft Sans Serif" panose="020B0604020202020204" pitchFamily="34" charset="0"/>
                <a:ea typeface="Microsoft Sans Serif" panose="020B0604020202020204" pitchFamily="34" charset="0"/>
              </a:rPr>
              <a:t>–La modernización y sostenibilidad de la industria.</a:t>
            </a:r>
          </a:p>
          <a:p>
            <a:pPr algn="just">
              <a:spcBef>
                <a:spcPts val="30"/>
              </a:spcBef>
            </a:pPr>
            <a:r>
              <a:rPr lang="es-ES" sz="1800" dirty="0">
                <a:effectLst/>
                <a:latin typeface="Microsoft Sans Serif" panose="020B0604020202020204" pitchFamily="34" charset="0"/>
                <a:ea typeface="Microsoft Sans Serif" panose="020B0604020202020204" pitchFamily="34" charset="0"/>
              </a:rPr>
              <a:t>–El fomento de la economía circular.</a:t>
            </a:r>
          </a:p>
          <a:p>
            <a:pPr algn="just">
              <a:spcBef>
                <a:spcPts val="30"/>
              </a:spcBef>
            </a:pPr>
            <a:r>
              <a:rPr lang="es-ES" sz="1800" dirty="0">
                <a:effectLst/>
                <a:latin typeface="Microsoft Sans Serif" panose="020B0604020202020204" pitchFamily="34" charset="0"/>
                <a:ea typeface="Microsoft Sans Serif" panose="020B0604020202020204" pitchFamily="34" charset="0"/>
              </a:rPr>
              <a:t>–La mejora de la resiliencia en sectores sensibles al contexto económico y sanitario.</a:t>
            </a:r>
          </a:p>
          <a:p>
            <a:pPr algn="just">
              <a:spcBef>
                <a:spcPts val="30"/>
              </a:spcBef>
            </a:pPr>
            <a:r>
              <a:rPr lang="es-ES" sz="1800" dirty="0">
                <a:effectLst/>
                <a:latin typeface="Microsoft Sans Serif" panose="020B0604020202020204" pitchFamily="34" charset="0"/>
                <a:ea typeface="Microsoft Sans Serif" panose="020B0604020202020204" pitchFamily="34" charset="0"/>
              </a:rPr>
              <a:t>–Un impulso a la productividad y competitividad de las empresas.</a:t>
            </a:r>
          </a:p>
          <a:p>
            <a:pPr algn="just">
              <a:spcBef>
                <a:spcPts val="30"/>
              </a:spcBef>
            </a:pPr>
            <a:r>
              <a:rPr lang="es-ES" sz="1800" dirty="0">
                <a:effectLst/>
                <a:latin typeface="Microsoft Sans Serif" panose="020B0604020202020204" pitchFamily="34" charset="0"/>
                <a:ea typeface="Microsoft Sans Serif" panose="020B0604020202020204" pitchFamily="34" charset="0"/>
              </a:rPr>
              <a:t>–Una mejora en la toma de decisiones en base a datos.</a:t>
            </a:r>
          </a:p>
          <a:p>
            <a:pPr algn="just">
              <a:spcBef>
                <a:spcPts val="30"/>
              </a:spcBef>
            </a:pPr>
            <a:r>
              <a:rPr lang="es-ES" sz="1800" dirty="0">
                <a:effectLst/>
                <a:latin typeface="Microsoft Sans Serif" panose="020B0604020202020204" pitchFamily="34" charset="0"/>
                <a:ea typeface="Microsoft Sans Serif" panose="020B0604020202020204" pitchFamily="34" charset="0"/>
              </a:rPr>
              <a:t>–El apoyo a la resolución de los desafíos sociales. </a:t>
            </a:r>
          </a:p>
          <a:p>
            <a:pPr algn="just">
              <a:spcBef>
                <a:spcPts val="30"/>
              </a:spcBef>
            </a:pPr>
            <a:r>
              <a:rPr lang="es-ES" sz="1800" dirty="0">
                <a:effectLst/>
                <a:latin typeface="Microsoft Sans Serif" panose="020B0604020202020204" pitchFamily="34" charset="0"/>
                <a:ea typeface="Microsoft Sans Serif" panose="020B0604020202020204" pitchFamily="34" charset="0"/>
              </a:rPr>
              <a:t>–Un impulso a la economía de la España rural.</a:t>
            </a:r>
          </a:p>
          <a:p>
            <a:pPr algn="just">
              <a:spcBef>
                <a:spcPts val="30"/>
              </a:spcBef>
            </a:pPr>
            <a:r>
              <a:rPr lang="es-ES" sz="1800" dirty="0">
                <a:effectLst/>
                <a:latin typeface="Microsoft Sans Serif" panose="020B0604020202020204" pitchFamily="34" charset="0"/>
                <a:ea typeface="Microsoft Sans Serif" panose="020B0604020202020204" pitchFamily="34" charset="0"/>
              </a:rPr>
              <a:t>–Fomentar la colaboración entre empresas para impulsar el liderazgo internacional</a:t>
            </a:r>
          </a:p>
          <a:p>
            <a:pPr algn="just">
              <a:spcBef>
                <a:spcPts val="30"/>
              </a:spcBef>
            </a:pPr>
            <a:r>
              <a:rPr lang="es-ES" sz="1800" dirty="0">
                <a:effectLst/>
                <a:latin typeface="Microsoft Sans Serif" panose="020B0604020202020204" pitchFamily="34" charset="0"/>
                <a:ea typeface="Microsoft Sans Serif" panose="020B0604020202020204" pitchFamily="34" charset="0"/>
              </a:rPr>
              <a:t>de sectores estratégicos.</a:t>
            </a:r>
          </a:p>
        </p:txBody>
      </p:sp>
      <p:pic>
        <p:nvPicPr>
          <p:cNvPr id="11" name="Imagen 10">
            <a:extLst>
              <a:ext uri="{FF2B5EF4-FFF2-40B4-BE49-F238E27FC236}">
                <a16:creationId xmlns:a16="http://schemas.microsoft.com/office/drawing/2014/main" id="{5A362785-93C0-236D-3D38-378550183F46}"/>
              </a:ext>
            </a:extLst>
          </p:cNvPr>
          <p:cNvPicPr>
            <a:picLocks noChangeAspect="1"/>
          </p:cNvPicPr>
          <p:nvPr/>
        </p:nvPicPr>
        <p:blipFill>
          <a:blip r:embed="rId2"/>
          <a:stretch>
            <a:fillRect/>
          </a:stretch>
        </p:blipFill>
        <p:spPr>
          <a:xfrm>
            <a:off x="10399984" y="6547949"/>
            <a:ext cx="1343607" cy="235112"/>
          </a:xfrm>
          <a:prstGeom prst="rect">
            <a:avLst/>
          </a:prstGeom>
        </p:spPr>
      </p:pic>
      <p:pic>
        <p:nvPicPr>
          <p:cNvPr id="3" name="Imagen 2">
            <a:extLst>
              <a:ext uri="{FF2B5EF4-FFF2-40B4-BE49-F238E27FC236}">
                <a16:creationId xmlns:a16="http://schemas.microsoft.com/office/drawing/2014/main" id="{466029ED-4981-A988-A590-8D6AC68DE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539" y="-120447"/>
            <a:ext cx="9316445" cy="843659"/>
          </a:xfrm>
          <a:prstGeom prst="rect">
            <a:avLst/>
          </a:prstGeom>
        </p:spPr>
      </p:pic>
    </p:spTree>
    <p:extLst>
      <p:ext uri="{BB962C8B-B14F-4D97-AF65-F5344CB8AC3E}">
        <p14:creationId xmlns:p14="http://schemas.microsoft.com/office/powerpoint/2010/main" val="686237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2CE3247-B66B-6FE2-8441-222822C731B6}"/>
              </a:ext>
            </a:extLst>
          </p:cNvPr>
          <p:cNvSpPr>
            <a:spLocks noChangeArrowheads="1"/>
          </p:cNvSpPr>
          <p:nvPr/>
        </p:nvSpPr>
        <p:spPr bwMode="auto">
          <a:xfrm>
            <a:off x="4249659" y="1794227"/>
            <a:ext cx="2662281" cy="26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p>
            <a:pPr defTabSz="457200" eaLnBrk="0" fontAlgn="base" hangingPunct="0">
              <a:spcBef>
                <a:spcPct val="0"/>
              </a:spcBef>
              <a:spcAft>
                <a:spcPct val="0"/>
              </a:spcAft>
            </a:pPr>
            <a:r>
              <a:rPr lang="es-ES" altLang="es-ES" sz="550" dirty="0">
                <a:solidFill>
                  <a:srgbClr val="FF0000"/>
                </a:solidFill>
                <a:latin typeface="Calibri" panose="020F0502020204030204" pitchFamily="34" charset="0"/>
                <a:ea typeface="Calibri" panose="020F0502020204030204" pitchFamily="34" charset="0"/>
                <a:cs typeface="Arial" panose="020B0604020202020204" pitchFamily="34" charset="0"/>
              </a:rPr>
              <a:t>Requisitos Técnicos de los Espacios de Datos</a:t>
            </a:r>
            <a:endParaRPr lang="es-ES" altLang="es-ES" sz="800" dirty="0"/>
          </a:p>
          <a:p>
            <a:pPr defTabSz="457200" eaLnBrk="0" fontAlgn="base" hangingPunct="0">
              <a:spcBef>
                <a:spcPct val="0"/>
              </a:spcBef>
              <a:spcAft>
                <a:spcPct val="0"/>
              </a:spcAft>
            </a:pPr>
            <a:endParaRPr lang="es-ES" altLang="es-ES" sz="900" dirty="0">
              <a:latin typeface="Arial" panose="020B0604020202020204" pitchFamily="34" charset="0"/>
            </a:endParaRPr>
          </a:p>
        </p:txBody>
      </p:sp>
      <p:graphicFrame>
        <p:nvGraphicFramePr>
          <p:cNvPr id="6" name="Tabla 5">
            <a:extLst>
              <a:ext uri="{FF2B5EF4-FFF2-40B4-BE49-F238E27FC236}">
                <a16:creationId xmlns:a16="http://schemas.microsoft.com/office/drawing/2014/main" id="{3232F12F-CEAD-425B-F29D-36CBDAA522EE}"/>
              </a:ext>
            </a:extLst>
          </p:cNvPr>
          <p:cNvGraphicFramePr>
            <a:graphicFrameLocks noGrp="1"/>
          </p:cNvGraphicFramePr>
          <p:nvPr>
            <p:extLst>
              <p:ext uri="{D42A27DB-BD31-4B8C-83A1-F6EECF244321}">
                <p14:modId xmlns:p14="http://schemas.microsoft.com/office/powerpoint/2010/main" val="1051460067"/>
              </p:ext>
            </p:extLst>
          </p:nvPr>
        </p:nvGraphicFramePr>
        <p:xfrm>
          <a:off x="1366451" y="1117338"/>
          <a:ext cx="9459098" cy="4894355"/>
        </p:xfrm>
        <a:graphic>
          <a:graphicData uri="http://schemas.openxmlformats.org/drawingml/2006/table">
            <a:tbl>
              <a:tblPr firstRow="1" firstCol="1" bandRow="1">
                <a:tableStyleId>{5940675A-B579-460E-94D1-54222C63F5DA}</a:tableStyleId>
              </a:tblPr>
              <a:tblGrid>
                <a:gridCol w="452493">
                  <a:extLst>
                    <a:ext uri="{9D8B030D-6E8A-4147-A177-3AD203B41FA5}">
                      <a16:colId xmlns:a16="http://schemas.microsoft.com/office/drawing/2014/main" val="200372331"/>
                    </a:ext>
                  </a:extLst>
                </a:gridCol>
                <a:gridCol w="3082618">
                  <a:extLst>
                    <a:ext uri="{9D8B030D-6E8A-4147-A177-3AD203B41FA5}">
                      <a16:colId xmlns:a16="http://schemas.microsoft.com/office/drawing/2014/main" val="1937232499"/>
                    </a:ext>
                  </a:extLst>
                </a:gridCol>
                <a:gridCol w="3117084">
                  <a:extLst>
                    <a:ext uri="{9D8B030D-6E8A-4147-A177-3AD203B41FA5}">
                      <a16:colId xmlns:a16="http://schemas.microsoft.com/office/drawing/2014/main" val="2440096408"/>
                    </a:ext>
                  </a:extLst>
                </a:gridCol>
                <a:gridCol w="1537478">
                  <a:extLst>
                    <a:ext uri="{9D8B030D-6E8A-4147-A177-3AD203B41FA5}">
                      <a16:colId xmlns:a16="http://schemas.microsoft.com/office/drawing/2014/main" val="282193469"/>
                    </a:ext>
                  </a:extLst>
                </a:gridCol>
                <a:gridCol w="1269425">
                  <a:extLst>
                    <a:ext uri="{9D8B030D-6E8A-4147-A177-3AD203B41FA5}">
                      <a16:colId xmlns:a16="http://schemas.microsoft.com/office/drawing/2014/main" val="2605347762"/>
                    </a:ext>
                  </a:extLst>
                </a:gridCol>
              </a:tblGrid>
              <a:tr h="571342">
                <a:tc>
                  <a:txBody>
                    <a:bodyPr/>
                    <a:lstStyle/>
                    <a:p>
                      <a:pPr algn="l">
                        <a:lnSpc>
                          <a:spcPct val="107000"/>
                        </a:lnSpc>
                      </a:pPr>
                      <a:r>
                        <a:rPr lang="en-US" sz="700" kern="100">
                          <a:solidFill>
                            <a:schemeClr val="tx1"/>
                          </a:solidFill>
                          <a:effectLst/>
                        </a:rPr>
                        <a:t>ID</a:t>
                      </a:r>
                      <a:endParaRPr lang="es-ES" sz="700" b="1" kern="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345" marR="5345" marT="0" marB="0">
                    <a:solidFill>
                      <a:srgbClr val="D28F2C"/>
                    </a:solidFill>
                  </a:tcPr>
                </a:tc>
                <a:tc>
                  <a:txBody>
                    <a:bodyPr/>
                    <a:lstStyle/>
                    <a:p>
                      <a:pPr algn="l">
                        <a:lnSpc>
                          <a:spcPct val="107000"/>
                        </a:lnSpc>
                      </a:pPr>
                      <a:r>
                        <a:rPr lang="es-ES_tradnl" sz="1200" b="1" kern="100" dirty="0">
                          <a:solidFill>
                            <a:schemeClr val="tx1"/>
                          </a:solidFill>
                          <a:effectLst/>
                          <a:latin typeface="Century Gothic" panose="020B0502020202020204" pitchFamily="34" charset="0"/>
                        </a:rPr>
                        <a:t>Criterio</a:t>
                      </a:r>
                      <a:endParaRPr lang="es-ES" sz="1200" b="1" kern="1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5345" marR="5345" marT="0" marB="0">
                    <a:solidFill>
                      <a:srgbClr val="D28F2C"/>
                    </a:solidFill>
                  </a:tcPr>
                </a:tc>
                <a:tc>
                  <a:txBody>
                    <a:bodyPr/>
                    <a:lstStyle/>
                    <a:p>
                      <a:pPr algn="l">
                        <a:lnSpc>
                          <a:spcPct val="107000"/>
                        </a:lnSpc>
                      </a:pPr>
                      <a:r>
                        <a:rPr lang="es-ES_tradnl" sz="1200" b="1" kern="100" dirty="0">
                          <a:solidFill>
                            <a:schemeClr val="tx1"/>
                          </a:solidFill>
                          <a:effectLst/>
                          <a:latin typeface="Century Gothic" panose="020B0502020202020204" pitchFamily="34" charset="0"/>
                        </a:rPr>
                        <a:t>Justificación</a:t>
                      </a:r>
                      <a:endParaRPr lang="es-ES" sz="1200" b="1" kern="1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5345" marR="5345" marT="0" marB="0">
                    <a:solidFill>
                      <a:srgbClr val="D28F2C"/>
                    </a:solidFill>
                  </a:tcPr>
                </a:tc>
                <a:tc>
                  <a:txBody>
                    <a:bodyPr/>
                    <a:lstStyle/>
                    <a:p>
                      <a:pPr algn="l">
                        <a:lnSpc>
                          <a:spcPct val="107000"/>
                        </a:lnSpc>
                      </a:pPr>
                      <a:r>
                        <a:rPr lang="es-ES_tradnl" sz="1200" b="1" kern="100" dirty="0">
                          <a:solidFill>
                            <a:schemeClr val="tx1"/>
                          </a:solidFill>
                          <a:effectLst/>
                          <a:latin typeface="Century Gothic" panose="020B0502020202020204" pitchFamily="34" charset="0"/>
                        </a:rPr>
                        <a:t>Importancia</a:t>
                      </a:r>
                      <a:endParaRPr lang="es-ES" sz="1200" b="1" kern="100" dirty="0">
                        <a:solidFill>
                          <a:schemeClr val="tx1"/>
                        </a:solidFill>
                        <a:effectLst/>
                        <a:latin typeface="Century Gothic" panose="020B0502020202020204" pitchFamily="34" charset="0"/>
                      </a:endParaRPr>
                    </a:p>
                    <a:p>
                      <a:pPr algn="l">
                        <a:lnSpc>
                          <a:spcPct val="107000"/>
                        </a:lnSpc>
                      </a:pPr>
                      <a:r>
                        <a:rPr lang="es-ES_tradnl" sz="1200" b="1" kern="100" dirty="0">
                          <a:solidFill>
                            <a:schemeClr val="tx1"/>
                          </a:solidFill>
                          <a:effectLst/>
                          <a:latin typeface="Century Gothic" panose="020B0502020202020204" pitchFamily="34" charset="0"/>
                        </a:rPr>
                        <a:t>Centros demostradores</a:t>
                      </a:r>
                      <a:endParaRPr lang="es-ES" sz="1200" b="1" kern="1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5345" marR="5345" marT="0" marB="0">
                    <a:solidFill>
                      <a:srgbClr val="D28F2C"/>
                    </a:solidFill>
                  </a:tcPr>
                </a:tc>
                <a:tc>
                  <a:txBody>
                    <a:bodyPr/>
                    <a:lstStyle/>
                    <a:p>
                      <a:pPr algn="l">
                        <a:lnSpc>
                          <a:spcPct val="107000"/>
                        </a:lnSpc>
                      </a:pPr>
                      <a:r>
                        <a:rPr lang="es-ES_tradnl" sz="1200" b="1" kern="100" dirty="0">
                          <a:solidFill>
                            <a:schemeClr val="tx1"/>
                          </a:solidFill>
                          <a:effectLst/>
                          <a:latin typeface="Century Gothic" panose="020B0502020202020204" pitchFamily="34" charset="0"/>
                        </a:rPr>
                        <a:t>Importancia Casos de uso</a:t>
                      </a:r>
                      <a:endParaRPr lang="es-ES" sz="1200" b="1" kern="1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5345" marR="5345" marT="0" marB="0">
                    <a:solidFill>
                      <a:srgbClr val="D28F2C"/>
                    </a:solidFill>
                  </a:tcPr>
                </a:tc>
                <a:extLst>
                  <a:ext uri="{0D108BD9-81ED-4DB2-BD59-A6C34878D82A}">
                    <a16:rowId xmlns:a16="http://schemas.microsoft.com/office/drawing/2014/main" val="4165960291"/>
                  </a:ext>
                </a:extLst>
              </a:tr>
              <a:tr h="580768">
                <a:tc>
                  <a:txBody>
                    <a:bodyPr/>
                    <a:lstStyle/>
                    <a:p>
                      <a:pPr marR="23495">
                        <a:lnSpc>
                          <a:spcPct val="107000"/>
                        </a:lnSpc>
                        <a:spcBef>
                          <a:spcPts val="600"/>
                        </a:spcBef>
                        <a:spcAft>
                          <a:spcPts val="600"/>
                        </a:spcAft>
                      </a:pPr>
                      <a:r>
                        <a:rPr lang="es-ES" sz="700" kern="100">
                          <a:effectLst/>
                        </a:rPr>
                        <a:t>01</a:t>
                      </a:r>
                      <a:endParaRPr lang="es-ES" sz="7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dirty="0">
                          <a:effectLst/>
                          <a:latin typeface="Century Gothic" panose="020B0502020202020204" pitchFamily="34" charset="0"/>
                        </a:rPr>
                        <a:t>Solución basada en una implementación de referencia disponible auspiciada por la Data </a:t>
                      </a:r>
                      <a:r>
                        <a:rPr lang="es-ES" sz="900" kern="100" dirty="0" err="1">
                          <a:effectLst/>
                          <a:latin typeface="Century Gothic" panose="020B0502020202020204" pitchFamily="34" charset="0"/>
                        </a:rPr>
                        <a:t>Space</a:t>
                      </a:r>
                      <a:r>
                        <a:rPr lang="es-ES" sz="900" kern="100" dirty="0">
                          <a:effectLst/>
                          <a:latin typeface="Century Gothic" panose="020B0502020202020204" pitchFamily="34" charset="0"/>
                        </a:rPr>
                        <a:t> Business Alliance (Gaia-X, International Data Spaces </a:t>
                      </a:r>
                      <a:r>
                        <a:rPr lang="es-ES" sz="900" kern="100" dirty="0" err="1">
                          <a:effectLst/>
                          <a:latin typeface="Century Gothic" panose="020B0502020202020204" pitchFamily="34" charset="0"/>
                        </a:rPr>
                        <a:t>Association</a:t>
                      </a:r>
                      <a:r>
                        <a:rPr lang="es-ES" sz="900" kern="100" dirty="0">
                          <a:effectLst/>
                          <a:latin typeface="Century Gothic" panose="020B0502020202020204" pitchFamily="34" charset="0"/>
                        </a:rPr>
                        <a:t> – IDSA-, </a:t>
                      </a:r>
                      <a:r>
                        <a:rPr lang="es-ES" sz="900" kern="100" dirty="0" err="1">
                          <a:effectLst/>
                          <a:latin typeface="Century Gothic" panose="020B0502020202020204" pitchFamily="34" charset="0"/>
                        </a:rPr>
                        <a:t>Fiware</a:t>
                      </a:r>
                      <a:r>
                        <a:rPr lang="es-ES" sz="900" kern="100" dirty="0">
                          <a:effectLst/>
                          <a:latin typeface="Century Gothic" panose="020B0502020202020204" pitchFamily="34" charset="0"/>
                        </a:rPr>
                        <a:t>, </a:t>
                      </a:r>
                      <a:r>
                        <a:rPr lang="es-ES" sz="900" kern="100" dirty="0" err="1">
                          <a:effectLst/>
                          <a:latin typeface="Century Gothic" panose="020B0502020202020204" pitchFamily="34" charset="0"/>
                        </a:rPr>
                        <a:t>Simpl</a:t>
                      </a:r>
                      <a:r>
                        <a:rPr lang="es-ES" sz="900" kern="100" dirty="0">
                          <a:effectLst/>
                          <a:latin typeface="Century Gothic" panose="020B0502020202020204" pitchFamily="34" charset="0"/>
                        </a:rPr>
                        <a:t>).</a:t>
                      </a:r>
                      <a:endParaRPr lang="es-ES" sz="9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Necesidad de impulsar espacios de datos alineados con la estrategia y desarrollos auspiciados por la Unión Europea. Idealmente certificado por un tercero autorizado.</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Fundamental</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dirty="0">
                          <a:effectLst/>
                          <a:latin typeface="Century Gothic" panose="020B0502020202020204" pitchFamily="34" charset="0"/>
                        </a:rPr>
                        <a:t>Recomendable</a:t>
                      </a:r>
                      <a:endParaRPr lang="es-ES" sz="9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extLst>
                  <a:ext uri="{0D108BD9-81ED-4DB2-BD59-A6C34878D82A}">
                    <a16:rowId xmlns:a16="http://schemas.microsoft.com/office/drawing/2014/main" val="277540542"/>
                  </a:ext>
                </a:extLst>
              </a:tr>
              <a:tr h="282194">
                <a:tc>
                  <a:txBody>
                    <a:bodyPr/>
                    <a:lstStyle/>
                    <a:p>
                      <a:pPr marR="23495">
                        <a:lnSpc>
                          <a:spcPct val="107000"/>
                        </a:lnSpc>
                        <a:spcBef>
                          <a:spcPts val="600"/>
                        </a:spcBef>
                        <a:spcAft>
                          <a:spcPts val="600"/>
                        </a:spcAft>
                      </a:pPr>
                      <a:r>
                        <a:rPr lang="es-ES" sz="700" kern="100">
                          <a:effectLst/>
                        </a:rPr>
                        <a:t>02</a:t>
                      </a:r>
                      <a:endParaRPr lang="es-ES" sz="7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Solución tecnológica independiente de la infraestructura tecnológica subyacente.</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dirty="0">
                          <a:effectLst/>
                          <a:latin typeface="Century Gothic" panose="020B0502020202020204" pitchFamily="34" charset="0"/>
                        </a:rPr>
                        <a:t>El sistema debe ser portable a diferentes entornos</a:t>
                      </a:r>
                      <a:endParaRPr lang="es-ES" sz="9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Fundamental</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Recomendable</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extLst>
                  <a:ext uri="{0D108BD9-81ED-4DB2-BD59-A6C34878D82A}">
                    <a16:rowId xmlns:a16="http://schemas.microsoft.com/office/drawing/2014/main" val="336160467"/>
                  </a:ext>
                </a:extLst>
              </a:tr>
              <a:tr h="617838">
                <a:tc>
                  <a:txBody>
                    <a:bodyPr/>
                    <a:lstStyle/>
                    <a:p>
                      <a:pPr marR="23495">
                        <a:lnSpc>
                          <a:spcPct val="107000"/>
                        </a:lnSpc>
                        <a:spcBef>
                          <a:spcPts val="600"/>
                        </a:spcBef>
                        <a:spcAft>
                          <a:spcPts val="600"/>
                        </a:spcAft>
                      </a:pPr>
                      <a:r>
                        <a:rPr lang="es-ES" sz="700" kern="100">
                          <a:effectLst/>
                        </a:rPr>
                        <a:t>03</a:t>
                      </a:r>
                      <a:endParaRPr lang="es-ES" sz="7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Solución tecnológica disponible para la comunidad bajo licencia de fuentes abiertas.</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dirty="0">
                          <a:effectLst/>
                          <a:latin typeface="Century Gothic" panose="020B0502020202020204" pitchFamily="34" charset="0"/>
                        </a:rPr>
                        <a:t>Se allanan barreras de entrada, sirviendo de ayuda para la puesta en marcha de iniciativas similares.</a:t>
                      </a:r>
                      <a:endParaRPr lang="es-ES" sz="9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Recomendable</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dirty="0">
                          <a:effectLst/>
                          <a:latin typeface="Century Gothic" panose="020B0502020202020204" pitchFamily="34" charset="0"/>
                        </a:rPr>
                        <a:t>Recomendable</a:t>
                      </a:r>
                      <a:endParaRPr lang="es-ES" sz="9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extLst>
                  <a:ext uri="{0D108BD9-81ED-4DB2-BD59-A6C34878D82A}">
                    <a16:rowId xmlns:a16="http://schemas.microsoft.com/office/drawing/2014/main" val="3347629960"/>
                  </a:ext>
                </a:extLst>
              </a:tr>
              <a:tr h="568411">
                <a:tc>
                  <a:txBody>
                    <a:bodyPr/>
                    <a:lstStyle/>
                    <a:p>
                      <a:pPr marR="23495">
                        <a:lnSpc>
                          <a:spcPct val="107000"/>
                        </a:lnSpc>
                        <a:spcBef>
                          <a:spcPts val="600"/>
                        </a:spcBef>
                        <a:spcAft>
                          <a:spcPts val="600"/>
                        </a:spcAft>
                      </a:pPr>
                      <a:r>
                        <a:rPr lang="es-ES" sz="700" kern="100">
                          <a:effectLst/>
                        </a:rPr>
                        <a:t>04</a:t>
                      </a:r>
                      <a:endParaRPr lang="es-ES" sz="7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Garantía de la seguridad y la privacidad del espacio de datos. </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Es necesario garantizar el cumplimiento de los estándares de gestión de la seguridad en el sistema.</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Fundamental</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dirty="0">
                          <a:effectLst/>
                          <a:latin typeface="Century Gothic" panose="020B0502020202020204" pitchFamily="34" charset="0"/>
                        </a:rPr>
                        <a:t>Fundamental</a:t>
                      </a:r>
                      <a:endParaRPr lang="es-ES" sz="9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extLst>
                  <a:ext uri="{0D108BD9-81ED-4DB2-BD59-A6C34878D82A}">
                    <a16:rowId xmlns:a16="http://schemas.microsoft.com/office/drawing/2014/main" val="3841913477"/>
                  </a:ext>
                </a:extLst>
              </a:tr>
              <a:tr h="370703">
                <a:tc>
                  <a:txBody>
                    <a:bodyPr/>
                    <a:lstStyle/>
                    <a:p>
                      <a:pPr marR="23495">
                        <a:lnSpc>
                          <a:spcPct val="107000"/>
                        </a:lnSpc>
                        <a:spcBef>
                          <a:spcPts val="600"/>
                        </a:spcBef>
                        <a:spcAft>
                          <a:spcPts val="600"/>
                        </a:spcAft>
                      </a:pPr>
                      <a:r>
                        <a:rPr lang="es-ES" sz="700" kern="100">
                          <a:effectLst/>
                        </a:rPr>
                        <a:t>05</a:t>
                      </a:r>
                      <a:endParaRPr lang="es-ES" sz="7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dirty="0">
                          <a:effectLst/>
                          <a:latin typeface="Century Gothic" panose="020B0502020202020204" pitchFamily="34" charset="0"/>
                        </a:rPr>
                        <a:t>Vigilancia de la interoperabilidad en el seno del espacio de datos</a:t>
                      </a:r>
                      <a:endParaRPr lang="es-ES" sz="9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Interoperabilidad legal, organizativa, semántica y técnica</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dirty="0">
                          <a:effectLst/>
                          <a:latin typeface="Century Gothic" panose="020B0502020202020204" pitchFamily="34" charset="0"/>
                        </a:rPr>
                        <a:t>Fundamental</a:t>
                      </a:r>
                      <a:endParaRPr lang="es-ES" sz="9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dirty="0">
                          <a:effectLst/>
                          <a:latin typeface="Century Gothic" panose="020B0502020202020204" pitchFamily="34" charset="0"/>
                        </a:rPr>
                        <a:t>Fundamental</a:t>
                      </a:r>
                      <a:endParaRPr lang="es-ES" sz="9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extLst>
                  <a:ext uri="{0D108BD9-81ED-4DB2-BD59-A6C34878D82A}">
                    <a16:rowId xmlns:a16="http://schemas.microsoft.com/office/drawing/2014/main" val="3842938687"/>
                  </a:ext>
                </a:extLst>
              </a:tr>
              <a:tr h="642551">
                <a:tc>
                  <a:txBody>
                    <a:bodyPr/>
                    <a:lstStyle/>
                    <a:p>
                      <a:pPr marR="23495">
                        <a:lnSpc>
                          <a:spcPct val="107000"/>
                        </a:lnSpc>
                        <a:spcBef>
                          <a:spcPts val="600"/>
                        </a:spcBef>
                        <a:spcAft>
                          <a:spcPts val="600"/>
                        </a:spcAft>
                      </a:pPr>
                      <a:r>
                        <a:rPr lang="es-ES" sz="700" kern="100">
                          <a:effectLst/>
                        </a:rPr>
                        <a:t>06</a:t>
                      </a:r>
                      <a:endParaRPr lang="es-ES" sz="7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Interconexión con otras iniciativas de espacios de datos.</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Se evita la formación de silos, y se favorece el despliegue coherente de la economía del dato.</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dirty="0">
                          <a:effectLst/>
                          <a:latin typeface="Century Gothic" panose="020B0502020202020204" pitchFamily="34" charset="0"/>
                        </a:rPr>
                        <a:t>Recomendable</a:t>
                      </a:r>
                      <a:endParaRPr lang="es-ES" sz="9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dirty="0">
                          <a:effectLst/>
                          <a:latin typeface="Century Gothic" panose="020B0502020202020204" pitchFamily="34" charset="0"/>
                        </a:rPr>
                        <a:t>Recomendable</a:t>
                      </a:r>
                      <a:endParaRPr lang="es-ES" sz="9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extLst>
                  <a:ext uri="{0D108BD9-81ED-4DB2-BD59-A6C34878D82A}">
                    <a16:rowId xmlns:a16="http://schemas.microsoft.com/office/drawing/2014/main" val="3400654299"/>
                  </a:ext>
                </a:extLst>
              </a:tr>
              <a:tr h="691979">
                <a:tc>
                  <a:txBody>
                    <a:bodyPr/>
                    <a:lstStyle/>
                    <a:p>
                      <a:pPr marR="23495">
                        <a:lnSpc>
                          <a:spcPct val="107000"/>
                        </a:lnSpc>
                        <a:spcBef>
                          <a:spcPts val="600"/>
                        </a:spcBef>
                        <a:spcAft>
                          <a:spcPts val="600"/>
                        </a:spcAft>
                      </a:pPr>
                      <a:r>
                        <a:rPr lang="es-ES" sz="700" kern="100">
                          <a:effectLst/>
                        </a:rPr>
                        <a:t>07</a:t>
                      </a:r>
                      <a:endParaRPr lang="es-ES" sz="7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Existencia de un plan de evolución futura de adaptación al Trust Framework de Gaia-X y empleo de la Digital Clearing House de Gaia-X</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El Trust Framework de Gaia-X es la principal iniciativa para formalizar la interoperabilidad de espacios de datos.</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Opcional</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dirty="0">
                          <a:effectLst/>
                          <a:latin typeface="Century Gothic" panose="020B0502020202020204" pitchFamily="34" charset="0"/>
                        </a:rPr>
                        <a:t>Opcional</a:t>
                      </a:r>
                      <a:endParaRPr lang="es-ES" sz="9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extLst>
                  <a:ext uri="{0D108BD9-81ED-4DB2-BD59-A6C34878D82A}">
                    <a16:rowId xmlns:a16="http://schemas.microsoft.com/office/drawing/2014/main" val="3198556896"/>
                  </a:ext>
                </a:extLst>
              </a:tr>
              <a:tr h="568411">
                <a:tc>
                  <a:txBody>
                    <a:bodyPr/>
                    <a:lstStyle/>
                    <a:p>
                      <a:pPr marR="23495">
                        <a:lnSpc>
                          <a:spcPct val="107000"/>
                        </a:lnSpc>
                        <a:spcBef>
                          <a:spcPts val="600"/>
                        </a:spcBef>
                        <a:spcAft>
                          <a:spcPts val="600"/>
                        </a:spcAft>
                      </a:pPr>
                      <a:r>
                        <a:rPr lang="es-ES" sz="700" kern="100">
                          <a:effectLst/>
                        </a:rPr>
                        <a:t>08</a:t>
                      </a:r>
                      <a:endParaRPr lang="es-ES" sz="7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dirty="0">
                          <a:effectLst/>
                          <a:latin typeface="Century Gothic" panose="020B0502020202020204" pitchFamily="34" charset="0"/>
                        </a:rPr>
                        <a:t>Espacio de datos como ecosistema, abierto y heterogéneo sin actores dominantes y sin barreras de entrada y salida desproporcionadas.</a:t>
                      </a:r>
                      <a:endParaRPr lang="es-ES" sz="9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dirty="0">
                          <a:effectLst/>
                          <a:latin typeface="Century Gothic" panose="020B0502020202020204" pitchFamily="34" charset="0"/>
                        </a:rPr>
                        <a:t>Los ecosistemas favorecen un mercado justo, la innovación y previenen frente a la aparición de actores que ejerzan posiciones dominantes</a:t>
                      </a:r>
                      <a:endParaRPr lang="es-ES" sz="9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a:effectLst/>
                          <a:latin typeface="Century Gothic" panose="020B0502020202020204" pitchFamily="34" charset="0"/>
                        </a:rPr>
                        <a:t>Fundamental</a:t>
                      </a:r>
                      <a:endParaRPr lang="es-ES" sz="9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tc>
                  <a:txBody>
                    <a:bodyPr/>
                    <a:lstStyle/>
                    <a:p>
                      <a:pPr marR="23495">
                        <a:lnSpc>
                          <a:spcPct val="107000"/>
                        </a:lnSpc>
                        <a:spcBef>
                          <a:spcPts val="600"/>
                        </a:spcBef>
                        <a:spcAft>
                          <a:spcPts val="600"/>
                        </a:spcAft>
                      </a:pPr>
                      <a:r>
                        <a:rPr lang="es-ES" sz="900" kern="100" dirty="0">
                          <a:effectLst/>
                          <a:latin typeface="Century Gothic" panose="020B0502020202020204" pitchFamily="34" charset="0"/>
                        </a:rPr>
                        <a:t>Fundamental</a:t>
                      </a:r>
                      <a:endParaRPr lang="es-ES" sz="9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345" marR="5345" marT="0" marB="0">
                    <a:solidFill>
                      <a:schemeClr val="accent6">
                        <a:lumMod val="20000"/>
                        <a:lumOff val="80000"/>
                      </a:schemeClr>
                    </a:solidFill>
                  </a:tcPr>
                </a:tc>
                <a:extLst>
                  <a:ext uri="{0D108BD9-81ED-4DB2-BD59-A6C34878D82A}">
                    <a16:rowId xmlns:a16="http://schemas.microsoft.com/office/drawing/2014/main" val="1147568628"/>
                  </a:ext>
                </a:extLst>
              </a:tr>
            </a:tbl>
          </a:graphicData>
        </a:graphic>
      </p:graphicFrame>
      <p:sp>
        <p:nvSpPr>
          <p:cNvPr id="2" name="Título 1">
            <a:extLst>
              <a:ext uri="{FF2B5EF4-FFF2-40B4-BE49-F238E27FC236}">
                <a16:creationId xmlns:a16="http://schemas.microsoft.com/office/drawing/2014/main" id="{A2366F52-253C-9E61-E5C3-FB2963F34188}"/>
              </a:ext>
            </a:extLst>
          </p:cNvPr>
          <p:cNvSpPr txBox="1">
            <a:spLocks/>
          </p:cNvSpPr>
          <p:nvPr/>
        </p:nvSpPr>
        <p:spPr>
          <a:xfrm>
            <a:off x="448409" y="617960"/>
            <a:ext cx="11295182" cy="210504"/>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000" b="1" dirty="0"/>
              <a:t>ESPACIO DE DATOS</a:t>
            </a:r>
            <a:endParaRPr lang="en-US" sz="2000" b="1" kern="1200" dirty="0">
              <a:solidFill>
                <a:schemeClr val="tx1"/>
              </a:solidFill>
              <a:latin typeface="+mj-lt"/>
              <a:ea typeface="+mj-ea"/>
              <a:cs typeface="+mj-cs"/>
            </a:endParaRPr>
          </a:p>
        </p:txBody>
      </p:sp>
      <p:pic>
        <p:nvPicPr>
          <p:cNvPr id="3" name="Imagen 2">
            <a:extLst>
              <a:ext uri="{FF2B5EF4-FFF2-40B4-BE49-F238E27FC236}">
                <a16:creationId xmlns:a16="http://schemas.microsoft.com/office/drawing/2014/main" id="{CA86FA0E-084B-5335-DD3F-558840B14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55" y="-88416"/>
            <a:ext cx="10322060" cy="934723"/>
          </a:xfrm>
          <a:prstGeom prst="rect">
            <a:avLst/>
          </a:prstGeom>
        </p:spPr>
      </p:pic>
    </p:spTree>
    <p:extLst>
      <p:ext uri="{BB962C8B-B14F-4D97-AF65-F5344CB8AC3E}">
        <p14:creationId xmlns:p14="http://schemas.microsoft.com/office/powerpoint/2010/main" val="3348388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2CE3247-B66B-6FE2-8441-222822C731B6}"/>
              </a:ext>
            </a:extLst>
          </p:cNvPr>
          <p:cNvSpPr>
            <a:spLocks noChangeArrowheads="1"/>
          </p:cNvSpPr>
          <p:nvPr/>
        </p:nvSpPr>
        <p:spPr bwMode="auto">
          <a:xfrm>
            <a:off x="4249659" y="1794227"/>
            <a:ext cx="2662281" cy="26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p>
            <a:pPr defTabSz="457200" eaLnBrk="0" fontAlgn="base" hangingPunct="0">
              <a:spcBef>
                <a:spcPct val="0"/>
              </a:spcBef>
              <a:spcAft>
                <a:spcPct val="0"/>
              </a:spcAft>
            </a:pPr>
            <a:r>
              <a:rPr lang="es-ES" altLang="es-ES" sz="550" dirty="0">
                <a:solidFill>
                  <a:srgbClr val="FF0000"/>
                </a:solidFill>
                <a:latin typeface="Calibri" panose="020F0502020204030204" pitchFamily="34" charset="0"/>
                <a:ea typeface="Calibri" panose="020F0502020204030204" pitchFamily="34" charset="0"/>
                <a:cs typeface="Arial" panose="020B0604020202020204" pitchFamily="34" charset="0"/>
              </a:rPr>
              <a:t>Requisitos Técnicos de los Espacios de Datos</a:t>
            </a:r>
            <a:endParaRPr lang="es-ES" altLang="es-ES" sz="800" dirty="0"/>
          </a:p>
          <a:p>
            <a:pPr defTabSz="457200" eaLnBrk="0" fontAlgn="base" hangingPunct="0">
              <a:spcBef>
                <a:spcPct val="0"/>
              </a:spcBef>
              <a:spcAft>
                <a:spcPct val="0"/>
              </a:spcAft>
            </a:pPr>
            <a:endParaRPr lang="es-ES" altLang="es-ES" sz="900" dirty="0">
              <a:latin typeface="Arial" panose="020B0604020202020204" pitchFamily="34" charset="0"/>
            </a:endParaRPr>
          </a:p>
        </p:txBody>
      </p:sp>
      <p:graphicFrame>
        <p:nvGraphicFramePr>
          <p:cNvPr id="6" name="Tabla 5">
            <a:extLst>
              <a:ext uri="{FF2B5EF4-FFF2-40B4-BE49-F238E27FC236}">
                <a16:creationId xmlns:a16="http://schemas.microsoft.com/office/drawing/2014/main" id="{3232F12F-CEAD-425B-F29D-36CBDAA522EE}"/>
              </a:ext>
            </a:extLst>
          </p:cNvPr>
          <p:cNvGraphicFramePr>
            <a:graphicFrameLocks noGrp="1"/>
          </p:cNvGraphicFramePr>
          <p:nvPr>
            <p:extLst>
              <p:ext uri="{D42A27DB-BD31-4B8C-83A1-F6EECF244321}">
                <p14:modId xmlns:p14="http://schemas.microsoft.com/office/powerpoint/2010/main" val="2002373067"/>
              </p:ext>
            </p:extLst>
          </p:nvPr>
        </p:nvGraphicFramePr>
        <p:xfrm>
          <a:off x="1513704" y="1866638"/>
          <a:ext cx="9459098" cy="571500"/>
        </p:xfrm>
        <a:graphic>
          <a:graphicData uri="http://schemas.openxmlformats.org/drawingml/2006/table">
            <a:tbl>
              <a:tblPr firstRow="1" firstCol="1" bandRow="1">
                <a:tableStyleId>{5940675A-B579-460E-94D1-54222C63F5DA}</a:tableStyleId>
              </a:tblPr>
              <a:tblGrid>
                <a:gridCol w="452493">
                  <a:extLst>
                    <a:ext uri="{9D8B030D-6E8A-4147-A177-3AD203B41FA5}">
                      <a16:colId xmlns:a16="http://schemas.microsoft.com/office/drawing/2014/main" val="200372331"/>
                    </a:ext>
                  </a:extLst>
                </a:gridCol>
                <a:gridCol w="3082618">
                  <a:extLst>
                    <a:ext uri="{9D8B030D-6E8A-4147-A177-3AD203B41FA5}">
                      <a16:colId xmlns:a16="http://schemas.microsoft.com/office/drawing/2014/main" val="1937232499"/>
                    </a:ext>
                  </a:extLst>
                </a:gridCol>
                <a:gridCol w="3117084">
                  <a:extLst>
                    <a:ext uri="{9D8B030D-6E8A-4147-A177-3AD203B41FA5}">
                      <a16:colId xmlns:a16="http://schemas.microsoft.com/office/drawing/2014/main" val="2440096408"/>
                    </a:ext>
                  </a:extLst>
                </a:gridCol>
                <a:gridCol w="1537478">
                  <a:extLst>
                    <a:ext uri="{9D8B030D-6E8A-4147-A177-3AD203B41FA5}">
                      <a16:colId xmlns:a16="http://schemas.microsoft.com/office/drawing/2014/main" val="282193469"/>
                    </a:ext>
                  </a:extLst>
                </a:gridCol>
                <a:gridCol w="1269425">
                  <a:extLst>
                    <a:ext uri="{9D8B030D-6E8A-4147-A177-3AD203B41FA5}">
                      <a16:colId xmlns:a16="http://schemas.microsoft.com/office/drawing/2014/main" val="2605347762"/>
                    </a:ext>
                  </a:extLst>
                </a:gridCol>
              </a:tblGrid>
              <a:tr h="571342">
                <a:tc>
                  <a:txBody>
                    <a:bodyPr/>
                    <a:lstStyle/>
                    <a:p>
                      <a:pPr algn="l">
                        <a:lnSpc>
                          <a:spcPct val="107000"/>
                        </a:lnSpc>
                      </a:pPr>
                      <a:r>
                        <a:rPr lang="en-US" sz="700" kern="100">
                          <a:effectLst/>
                        </a:rPr>
                        <a:t>ID</a:t>
                      </a:r>
                      <a:endParaRPr lang="es-ES" sz="700" b="1"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5345" marR="5345" marT="0" marB="0">
                    <a:solidFill>
                      <a:srgbClr val="D28F2C"/>
                    </a:solidFill>
                  </a:tcPr>
                </a:tc>
                <a:tc>
                  <a:txBody>
                    <a:bodyPr/>
                    <a:lstStyle/>
                    <a:p>
                      <a:pPr algn="l">
                        <a:lnSpc>
                          <a:spcPct val="107000"/>
                        </a:lnSpc>
                      </a:pPr>
                      <a:r>
                        <a:rPr lang="es-ES_tradnl" sz="1200" b="1" kern="100" dirty="0">
                          <a:solidFill>
                            <a:schemeClr val="bg1"/>
                          </a:solidFill>
                          <a:effectLst/>
                          <a:latin typeface="Century Gothic" panose="020B0502020202020204" pitchFamily="34" charset="0"/>
                        </a:rPr>
                        <a:t>Criterio</a:t>
                      </a:r>
                      <a:endParaRPr lang="es-ES" sz="1200" b="1" kern="1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5345" marR="5345" marT="0" marB="0">
                    <a:solidFill>
                      <a:srgbClr val="D28F2C"/>
                    </a:solidFill>
                  </a:tcPr>
                </a:tc>
                <a:tc>
                  <a:txBody>
                    <a:bodyPr/>
                    <a:lstStyle/>
                    <a:p>
                      <a:pPr algn="l">
                        <a:lnSpc>
                          <a:spcPct val="107000"/>
                        </a:lnSpc>
                      </a:pPr>
                      <a:r>
                        <a:rPr lang="es-ES_tradnl" sz="1200" b="1" kern="100" dirty="0">
                          <a:solidFill>
                            <a:schemeClr val="bg1"/>
                          </a:solidFill>
                          <a:effectLst/>
                          <a:latin typeface="Century Gothic" panose="020B0502020202020204" pitchFamily="34" charset="0"/>
                        </a:rPr>
                        <a:t>Justificación</a:t>
                      </a:r>
                      <a:endParaRPr lang="es-ES" sz="1200" b="1" kern="1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5345" marR="5345" marT="0" marB="0">
                    <a:solidFill>
                      <a:srgbClr val="D28F2C"/>
                    </a:solidFill>
                  </a:tcPr>
                </a:tc>
                <a:tc>
                  <a:txBody>
                    <a:bodyPr/>
                    <a:lstStyle/>
                    <a:p>
                      <a:pPr algn="l">
                        <a:lnSpc>
                          <a:spcPct val="107000"/>
                        </a:lnSpc>
                      </a:pPr>
                      <a:r>
                        <a:rPr lang="es-ES_tradnl" sz="1200" b="1" kern="100" dirty="0">
                          <a:solidFill>
                            <a:schemeClr val="bg1"/>
                          </a:solidFill>
                          <a:effectLst/>
                          <a:latin typeface="Century Gothic" panose="020B0502020202020204" pitchFamily="34" charset="0"/>
                        </a:rPr>
                        <a:t>Importancia</a:t>
                      </a:r>
                      <a:endParaRPr lang="es-ES" sz="1200" b="1" kern="100" dirty="0">
                        <a:solidFill>
                          <a:schemeClr val="bg1"/>
                        </a:solidFill>
                        <a:effectLst/>
                        <a:latin typeface="Century Gothic" panose="020B0502020202020204" pitchFamily="34" charset="0"/>
                      </a:endParaRPr>
                    </a:p>
                    <a:p>
                      <a:pPr algn="l">
                        <a:lnSpc>
                          <a:spcPct val="107000"/>
                        </a:lnSpc>
                      </a:pPr>
                      <a:r>
                        <a:rPr lang="es-ES_tradnl" sz="1200" b="1" kern="100" dirty="0">
                          <a:solidFill>
                            <a:schemeClr val="bg1"/>
                          </a:solidFill>
                          <a:effectLst/>
                          <a:latin typeface="Century Gothic" panose="020B0502020202020204" pitchFamily="34" charset="0"/>
                        </a:rPr>
                        <a:t>Centros demostradores</a:t>
                      </a:r>
                      <a:endParaRPr lang="es-ES" sz="1200" b="1" kern="1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5345" marR="5345" marT="0" marB="0">
                    <a:solidFill>
                      <a:srgbClr val="D28F2C"/>
                    </a:solidFill>
                  </a:tcPr>
                </a:tc>
                <a:tc>
                  <a:txBody>
                    <a:bodyPr/>
                    <a:lstStyle/>
                    <a:p>
                      <a:pPr algn="l">
                        <a:lnSpc>
                          <a:spcPct val="107000"/>
                        </a:lnSpc>
                      </a:pPr>
                      <a:r>
                        <a:rPr lang="es-ES_tradnl" sz="1200" b="1" kern="100" dirty="0">
                          <a:solidFill>
                            <a:schemeClr val="bg1"/>
                          </a:solidFill>
                          <a:effectLst/>
                          <a:latin typeface="Century Gothic" panose="020B0502020202020204" pitchFamily="34" charset="0"/>
                        </a:rPr>
                        <a:t>Importancia Casos de uso</a:t>
                      </a:r>
                      <a:endParaRPr lang="es-ES" sz="1200" b="1" kern="1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5345" marR="5345" marT="0" marB="0">
                    <a:solidFill>
                      <a:srgbClr val="D28F2C"/>
                    </a:solidFill>
                  </a:tcPr>
                </a:tc>
                <a:extLst>
                  <a:ext uri="{0D108BD9-81ED-4DB2-BD59-A6C34878D82A}">
                    <a16:rowId xmlns:a16="http://schemas.microsoft.com/office/drawing/2014/main" val="4165960291"/>
                  </a:ext>
                </a:extLst>
              </a:tr>
            </a:tbl>
          </a:graphicData>
        </a:graphic>
      </p:graphicFrame>
      <p:graphicFrame>
        <p:nvGraphicFramePr>
          <p:cNvPr id="2" name="Tabla 1">
            <a:extLst>
              <a:ext uri="{FF2B5EF4-FFF2-40B4-BE49-F238E27FC236}">
                <a16:creationId xmlns:a16="http://schemas.microsoft.com/office/drawing/2014/main" id="{E9045318-FE0A-CCE8-56BA-56132A9CAA1F}"/>
              </a:ext>
            </a:extLst>
          </p:cNvPr>
          <p:cNvGraphicFramePr>
            <a:graphicFrameLocks noGrp="1"/>
          </p:cNvGraphicFramePr>
          <p:nvPr>
            <p:extLst>
              <p:ext uri="{D42A27DB-BD31-4B8C-83A1-F6EECF244321}">
                <p14:modId xmlns:p14="http://schemas.microsoft.com/office/powerpoint/2010/main" val="2767530586"/>
              </p:ext>
            </p:extLst>
          </p:nvPr>
        </p:nvGraphicFramePr>
        <p:xfrm>
          <a:off x="1513704" y="2456514"/>
          <a:ext cx="9459098" cy="4138936"/>
        </p:xfrm>
        <a:graphic>
          <a:graphicData uri="http://schemas.openxmlformats.org/drawingml/2006/table">
            <a:tbl>
              <a:tblPr firstRow="1" firstCol="1" bandRow="1">
                <a:tableStyleId>{5940675A-B579-460E-94D1-54222C63F5DA}</a:tableStyleId>
              </a:tblPr>
              <a:tblGrid>
                <a:gridCol w="415277">
                  <a:extLst>
                    <a:ext uri="{9D8B030D-6E8A-4147-A177-3AD203B41FA5}">
                      <a16:colId xmlns:a16="http://schemas.microsoft.com/office/drawing/2014/main" val="774482849"/>
                    </a:ext>
                  </a:extLst>
                </a:gridCol>
                <a:gridCol w="3095356">
                  <a:extLst>
                    <a:ext uri="{9D8B030D-6E8A-4147-A177-3AD203B41FA5}">
                      <a16:colId xmlns:a16="http://schemas.microsoft.com/office/drawing/2014/main" val="1890760576"/>
                    </a:ext>
                  </a:extLst>
                </a:gridCol>
                <a:gridCol w="3129962">
                  <a:extLst>
                    <a:ext uri="{9D8B030D-6E8A-4147-A177-3AD203B41FA5}">
                      <a16:colId xmlns:a16="http://schemas.microsoft.com/office/drawing/2014/main" val="3190097449"/>
                    </a:ext>
                  </a:extLst>
                </a:gridCol>
                <a:gridCol w="1543832">
                  <a:extLst>
                    <a:ext uri="{9D8B030D-6E8A-4147-A177-3AD203B41FA5}">
                      <a16:colId xmlns:a16="http://schemas.microsoft.com/office/drawing/2014/main" val="1721329075"/>
                    </a:ext>
                  </a:extLst>
                </a:gridCol>
                <a:gridCol w="1274671">
                  <a:extLst>
                    <a:ext uri="{9D8B030D-6E8A-4147-A177-3AD203B41FA5}">
                      <a16:colId xmlns:a16="http://schemas.microsoft.com/office/drawing/2014/main" val="962472273"/>
                    </a:ext>
                  </a:extLst>
                </a:gridCol>
              </a:tblGrid>
              <a:tr h="476600">
                <a:tc>
                  <a:txBody>
                    <a:bodyPr/>
                    <a:lstStyle/>
                    <a:p>
                      <a:pPr marR="23495">
                        <a:lnSpc>
                          <a:spcPct val="107000"/>
                        </a:lnSpc>
                        <a:spcBef>
                          <a:spcPts val="600"/>
                        </a:spcBef>
                        <a:spcAft>
                          <a:spcPts val="600"/>
                        </a:spcAft>
                      </a:pPr>
                      <a:r>
                        <a:rPr lang="es-ES" sz="1000" kern="100">
                          <a:effectLst/>
                          <a:latin typeface="Century Gothic" panose="020B0502020202020204" pitchFamily="34" charset="0"/>
                        </a:rPr>
                        <a:t>09</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Existencia de mecanismos para garantizar la confianza (identificación, autenticación y autorización).</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Es necesario que los participantes se identifiquen y puedan ser autenticados en todo momento, con expresión de las autorizaciones concedidas</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Fundamental</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latin typeface="Century Gothic" panose="020B0502020202020204" pitchFamily="34" charset="0"/>
                        </a:rPr>
                        <a:t>Fundamental</a:t>
                      </a:r>
                      <a:endParaRPr lang="es-ES" sz="10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extLst>
                  <a:ext uri="{0D108BD9-81ED-4DB2-BD59-A6C34878D82A}">
                    <a16:rowId xmlns:a16="http://schemas.microsoft.com/office/drawing/2014/main" val="617632268"/>
                  </a:ext>
                </a:extLst>
              </a:tr>
              <a:tr h="639668">
                <a:tc>
                  <a:txBody>
                    <a:bodyPr/>
                    <a:lstStyle/>
                    <a:p>
                      <a:pPr marR="23495">
                        <a:lnSpc>
                          <a:spcPct val="107000"/>
                        </a:lnSpc>
                        <a:spcBef>
                          <a:spcPts val="600"/>
                        </a:spcBef>
                        <a:spcAft>
                          <a:spcPts val="600"/>
                        </a:spcAft>
                      </a:pPr>
                      <a:r>
                        <a:rPr lang="es-ES" sz="1000" kern="100">
                          <a:effectLst/>
                          <a:latin typeface="Century Gothic" panose="020B0502020202020204" pitchFamily="34" charset="0"/>
                        </a:rPr>
                        <a:t>10</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La confianza (identificación, autenticación y autorización) estará basada en identificadores descentralizados (Self-Sovereign Identity – SSI-)</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La confianza basada en SSI es la solución de convergencia escogida por los principales proveedores de tecnología. Su uso facilita la migración futura hacia un sistema interoperable.</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Opcional</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latin typeface="Century Gothic" panose="020B0502020202020204" pitchFamily="34" charset="0"/>
                        </a:rPr>
                        <a:t>Opcional</a:t>
                      </a:r>
                      <a:endParaRPr lang="es-ES" sz="10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extLst>
                  <a:ext uri="{0D108BD9-81ED-4DB2-BD59-A6C34878D82A}">
                    <a16:rowId xmlns:a16="http://schemas.microsoft.com/office/drawing/2014/main" val="1727809955"/>
                  </a:ext>
                </a:extLst>
              </a:tr>
              <a:tr h="476600">
                <a:tc>
                  <a:txBody>
                    <a:bodyPr/>
                    <a:lstStyle/>
                    <a:p>
                      <a:pPr marR="23495">
                        <a:lnSpc>
                          <a:spcPct val="107000"/>
                        </a:lnSpc>
                        <a:spcBef>
                          <a:spcPts val="600"/>
                        </a:spcBef>
                        <a:spcAft>
                          <a:spcPts val="600"/>
                        </a:spcAft>
                      </a:pPr>
                      <a:r>
                        <a:rPr lang="es-ES" sz="1000" kern="100">
                          <a:effectLst/>
                          <a:latin typeface="Century Gothic" panose="020B0502020202020204" pitchFamily="34" charset="0"/>
                        </a:rPr>
                        <a:t>11</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Existencia de herramientas para el registro de la actividad de los participantes</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Necesario para auditar el uso del espacio de datos y para cálculo de contraprestaciones entre los participantes, si procede.</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Fundamental</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latin typeface="Century Gothic" panose="020B0502020202020204" pitchFamily="34" charset="0"/>
                        </a:rPr>
                        <a:t>Fundamental</a:t>
                      </a:r>
                      <a:endParaRPr lang="es-ES" sz="10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extLst>
                  <a:ext uri="{0D108BD9-81ED-4DB2-BD59-A6C34878D82A}">
                    <a16:rowId xmlns:a16="http://schemas.microsoft.com/office/drawing/2014/main" val="3736065501"/>
                  </a:ext>
                </a:extLst>
              </a:tr>
              <a:tr h="639668">
                <a:tc>
                  <a:txBody>
                    <a:bodyPr/>
                    <a:lstStyle/>
                    <a:p>
                      <a:pPr marR="23495">
                        <a:lnSpc>
                          <a:spcPct val="107000"/>
                        </a:lnSpc>
                        <a:spcBef>
                          <a:spcPts val="600"/>
                        </a:spcBef>
                        <a:spcAft>
                          <a:spcPts val="600"/>
                        </a:spcAft>
                      </a:pPr>
                      <a:r>
                        <a:rPr lang="es-ES" sz="1000" kern="100">
                          <a:effectLst/>
                          <a:latin typeface="Century Gothic" panose="020B0502020202020204" pitchFamily="34" charset="0"/>
                        </a:rPr>
                        <a:t>12</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Existencia de mecanismos de soberanía del dato, entendida como la capacidad de los dueños de los derechos de acceso y uso de los datos de definir políticas para su ejercicio.</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La soberanía es uno de los pilares de los espacios de datos con valores europeos.</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Fundamental</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latin typeface="Century Gothic" panose="020B0502020202020204" pitchFamily="34" charset="0"/>
                        </a:rPr>
                        <a:t>Fundamental</a:t>
                      </a:r>
                      <a:endParaRPr lang="es-ES" sz="10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extLst>
                  <a:ext uri="{0D108BD9-81ED-4DB2-BD59-A6C34878D82A}">
                    <a16:rowId xmlns:a16="http://schemas.microsoft.com/office/drawing/2014/main" val="1708137737"/>
                  </a:ext>
                </a:extLst>
              </a:tr>
              <a:tr h="476600">
                <a:tc>
                  <a:txBody>
                    <a:bodyPr/>
                    <a:lstStyle/>
                    <a:p>
                      <a:pPr marR="23495">
                        <a:lnSpc>
                          <a:spcPct val="107000"/>
                        </a:lnSpc>
                        <a:spcBef>
                          <a:spcPts val="600"/>
                        </a:spcBef>
                        <a:spcAft>
                          <a:spcPts val="600"/>
                        </a:spcAft>
                      </a:pPr>
                      <a:r>
                        <a:rPr lang="es-ES" sz="1000" kern="100">
                          <a:effectLst/>
                          <a:latin typeface="Century Gothic" panose="020B0502020202020204" pitchFamily="34" charset="0"/>
                        </a:rPr>
                        <a:t>13</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Definición de la soberanía del dato de forma susceptibles de comprobación (enforcement) automatizada.  </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Formaliza la puesta en práctica de la soberanía de datos. Plasmación de data share agreements en forma de smart contracts</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Opcional</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latin typeface="Century Gothic" panose="020B0502020202020204" pitchFamily="34" charset="0"/>
                        </a:rPr>
                        <a:t>Opcional</a:t>
                      </a:r>
                      <a:endParaRPr lang="es-ES" sz="10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extLst>
                  <a:ext uri="{0D108BD9-81ED-4DB2-BD59-A6C34878D82A}">
                    <a16:rowId xmlns:a16="http://schemas.microsoft.com/office/drawing/2014/main" val="3212463329"/>
                  </a:ext>
                </a:extLst>
              </a:tr>
              <a:tr h="802736">
                <a:tc>
                  <a:txBody>
                    <a:bodyPr/>
                    <a:lstStyle/>
                    <a:p>
                      <a:pPr marR="23495">
                        <a:lnSpc>
                          <a:spcPct val="107000"/>
                        </a:lnSpc>
                        <a:spcBef>
                          <a:spcPts val="600"/>
                        </a:spcBef>
                        <a:spcAft>
                          <a:spcPts val="600"/>
                        </a:spcAft>
                      </a:pPr>
                      <a:r>
                        <a:rPr lang="es-ES" sz="1000" kern="100">
                          <a:effectLst/>
                          <a:latin typeface="Century Gothic" panose="020B0502020202020204" pitchFamily="34" charset="0"/>
                        </a:rPr>
                        <a:t>14</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Uso de modelos de datos basados en vocabularios conocidos y formatos estándar de conjuntos de datos. </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Necesidad de fomentar el uso de vocabularios existentes y formatos estándar para alcanzar la interoperabilidad. En el caso de que se considere necesario la creación de un modelo se publicará en un portal especializado.</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Recomendable</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latin typeface="Century Gothic" panose="020B0502020202020204" pitchFamily="34" charset="0"/>
                        </a:rPr>
                        <a:t>Recomendable</a:t>
                      </a:r>
                      <a:endParaRPr lang="es-ES" sz="10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extLst>
                  <a:ext uri="{0D108BD9-81ED-4DB2-BD59-A6C34878D82A}">
                    <a16:rowId xmlns:a16="http://schemas.microsoft.com/office/drawing/2014/main" val="3674441396"/>
                  </a:ext>
                </a:extLst>
              </a:tr>
              <a:tr h="313532">
                <a:tc>
                  <a:txBody>
                    <a:bodyPr/>
                    <a:lstStyle/>
                    <a:p>
                      <a:pPr marR="23495">
                        <a:lnSpc>
                          <a:spcPct val="107000"/>
                        </a:lnSpc>
                        <a:spcBef>
                          <a:spcPts val="600"/>
                        </a:spcBef>
                        <a:spcAft>
                          <a:spcPts val="600"/>
                        </a:spcAft>
                      </a:pPr>
                      <a:r>
                        <a:rPr lang="es-ES" sz="1000" kern="100">
                          <a:effectLst/>
                          <a:latin typeface="Century Gothic" panose="020B0502020202020204" pitchFamily="34" charset="0"/>
                        </a:rPr>
                        <a:t>15</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Existencia de mecanismos de aseguramiento de la trazabilidad y linaje de los datos.</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Es necesario que el origen de los datos quede transparentemente descrito.</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Fundamental</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latin typeface="Century Gothic" panose="020B0502020202020204" pitchFamily="34" charset="0"/>
                        </a:rPr>
                        <a:t>Fundamental</a:t>
                      </a:r>
                      <a:endParaRPr lang="es-ES" sz="10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extLst>
                  <a:ext uri="{0D108BD9-81ED-4DB2-BD59-A6C34878D82A}">
                    <a16:rowId xmlns:a16="http://schemas.microsoft.com/office/drawing/2014/main" val="456961773"/>
                  </a:ext>
                </a:extLst>
              </a:tr>
              <a:tr h="313532">
                <a:tc>
                  <a:txBody>
                    <a:bodyPr/>
                    <a:lstStyle/>
                    <a:p>
                      <a:pPr marR="23495">
                        <a:lnSpc>
                          <a:spcPct val="107000"/>
                        </a:lnSpc>
                        <a:spcBef>
                          <a:spcPts val="600"/>
                        </a:spcBef>
                        <a:spcAft>
                          <a:spcPts val="600"/>
                        </a:spcAft>
                      </a:pPr>
                      <a:r>
                        <a:rPr lang="es-ES" sz="1000" kern="100">
                          <a:effectLst/>
                          <a:latin typeface="Century Gothic" panose="020B0502020202020204" pitchFamily="34" charset="0"/>
                        </a:rPr>
                        <a:t>16</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Posibilidad de especificar mecanismos de calidad de los datos.</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La calidad del dato intercambiado ayuda a la generación de valor.</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latin typeface="Century Gothic" panose="020B0502020202020204" pitchFamily="34" charset="0"/>
                        </a:rPr>
                        <a:t>Recomendable</a:t>
                      </a:r>
                      <a:endParaRPr lang="es-ES" sz="1000" kern="1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latin typeface="Century Gothic" panose="020B0502020202020204" pitchFamily="34" charset="0"/>
                        </a:rPr>
                        <a:t>Recomendable</a:t>
                      </a:r>
                      <a:endParaRPr lang="es-ES" sz="1000" kern="1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15095" marR="15095" marT="0" marB="0">
                    <a:solidFill>
                      <a:schemeClr val="accent6">
                        <a:lumMod val="20000"/>
                        <a:lumOff val="80000"/>
                      </a:schemeClr>
                    </a:solidFill>
                  </a:tcPr>
                </a:tc>
                <a:extLst>
                  <a:ext uri="{0D108BD9-81ED-4DB2-BD59-A6C34878D82A}">
                    <a16:rowId xmlns:a16="http://schemas.microsoft.com/office/drawing/2014/main" val="1762698929"/>
                  </a:ext>
                </a:extLst>
              </a:tr>
            </a:tbl>
          </a:graphicData>
        </a:graphic>
      </p:graphicFrame>
      <p:sp>
        <p:nvSpPr>
          <p:cNvPr id="3" name="Título 1">
            <a:extLst>
              <a:ext uri="{FF2B5EF4-FFF2-40B4-BE49-F238E27FC236}">
                <a16:creationId xmlns:a16="http://schemas.microsoft.com/office/drawing/2014/main" id="{D803078E-6EDA-189A-0203-1DBB9AF038F0}"/>
              </a:ext>
            </a:extLst>
          </p:cNvPr>
          <p:cNvSpPr txBox="1">
            <a:spLocks/>
          </p:cNvSpPr>
          <p:nvPr/>
        </p:nvSpPr>
        <p:spPr>
          <a:xfrm>
            <a:off x="448409" y="1100560"/>
            <a:ext cx="11295182" cy="210504"/>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000" b="1" dirty="0"/>
              <a:t>ESPACIO DE DATOS</a:t>
            </a:r>
            <a:endParaRPr lang="en-US" sz="2000" b="1" kern="1200" dirty="0">
              <a:solidFill>
                <a:schemeClr val="tx1"/>
              </a:solidFill>
              <a:latin typeface="+mj-lt"/>
              <a:ea typeface="+mj-ea"/>
              <a:cs typeface="+mj-cs"/>
            </a:endParaRPr>
          </a:p>
        </p:txBody>
      </p:sp>
      <p:pic>
        <p:nvPicPr>
          <p:cNvPr id="4" name="Imagen 3">
            <a:extLst>
              <a:ext uri="{FF2B5EF4-FFF2-40B4-BE49-F238E27FC236}">
                <a16:creationId xmlns:a16="http://schemas.microsoft.com/office/drawing/2014/main" id="{A5939321-4D91-41BA-0CB1-E731CDFD4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55" y="182877"/>
            <a:ext cx="10322060" cy="934723"/>
          </a:xfrm>
          <a:prstGeom prst="rect">
            <a:avLst/>
          </a:prstGeom>
        </p:spPr>
      </p:pic>
    </p:spTree>
    <p:extLst>
      <p:ext uri="{BB962C8B-B14F-4D97-AF65-F5344CB8AC3E}">
        <p14:creationId xmlns:p14="http://schemas.microsoft.com/office/powerpoint/2010/main" val="3833028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2CE3247-B66B-6FE2-8441-222822C731B6}"/>
              </a:ext>
            </a:extLst>
          </p:cNvPr>
          <p:cNvSpPr>
            <a:spLocks noChangeArrowheads="1"/>
          </p:cNvSpPr>
          <p:nvPr/>
        </p:nvSpPr>
        <p:spPr bwMode="auto">
          <a:xfrm>
            <a:off x="4249659" y="1794227"/>
            <a:ext cx="2662281" cy="26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p>
            <a:pPr defTabSz="457200" eaLnBrk="0" fontAlgn="base" hangingPunct="0">
              <a:spcBef>
                <a:spcPct val="0"/>
              </a:spcBef>
              <a:spcAft>
                <a:spcPct val="0"/>
              </a:spcAft>
            </a:pPr>
            <a:r>
              <a:rPr lang="es-ES" altLang="es-ES" sz="550" dirty="0">
                <a:solidFill>
                  <a:srgbClr val="FF0000"/>
                </a:solidFill>
                <a:latin typeface="Calibri" panose="020F0502020204030204" pitchFamily="34" charset="0"/>
                <a:ea typeface="Calibri" panose="020F0502020204030204" pitchFamily="34" charset="0"/>
                <a:cs typeface="Arial" panose="020B0604020202020204" pitchFamily="34" charset="0"/>
              </a:rPr>
              <a:t>Requisitos Técnicos de los Espacios de Datos</a:t>
            </a:r>
            <a:endParaRPr lang="es-ES" altLang="es-ES" sz="800" dirty="0"/>
          </a:p>
          <a:p>
            <a:pPr defTabSz="457200" eaLnBrk="0" fontAlgn="base" hangingPunct="0">
              <a:spcBef>
                <a:spcPct val="0"/>
              </a:spcBef>
              <a:spcAft>
                <a:spcPct val="0"/>
              </a:spcAft>
            </a:pPr>
            <a:endParaRPr lang="es-ES" altLang="es-ES" sz="900" dirty="0">
              <a:latin typeface="Arial" panose="020B0604020202020204" pitchFamily="34" charset="0"/>
            </a:endParaRPr>
          </a:p>
        </p:txBody>
      </p:sp>
      <p:graphicFrame>
        <p:nvGraphicFramePr>
          <p:cNvPr id="6" name="Tabla 5">
            <a:extLst>
              <a:ext uri="{FF2B5EF4-FFF2-40B4-BE49-F238E27FC236}">
                <a16:creationId xmlns:a16="http://schemas.microsoft.com/office/drawing/2014/main" id="{3232F12F-CEAD-425B-F29D-36CBDAA522EE}"/>
              </a:ext>
            </a:extLst>
          </p:cNvPr>
          <p:cNvGraphicFramePr>
            <a:graphicFrameLocks noGrp="1"/>
          </p:cNvGraphicFramePr>
          <p:nvPr>
            <p:extLst>
              <p:ext uri="{D42A27DB-BD31-4B8C-83A1-F6EECF244321}">
                <p14:modId xmlns:p14="http://schemas.microsoft.com/office/powerpoint/2010/main" val="13675267"/>
              </p:ext>
            </p:extLst>
          </p:nvPr>
        </p:nvGraphicFramePr>
        <p:xfrm>
          <a:off x="1513704" y="1866638"/>
          <a:ext cx="9459098" cy="571500"/>
        </p:xfrm>
        <a:graphic>
          <a:graphicData uri="http://schemas.openxmlformats.org/drawingml/2006/table">
            <a:tbl>
              <a:tblPr firstRow="1" firstCol="1" bandRow="1">
                <a:tableStyleId>{5940675A-B579-460E-94D1-54222C63F5DA}</a:tableStyleId>
              </a:tblPr>
              <a:tblGrid>
                <a:gridCol w="452493">
                  <a:extLst>
                    <a:ext uri="{9D8B030D-6E8A-4147-A177-3AD203B41FA5}">
                      <a16:colId xmlns:a16="http://schemas.microsoft.com/office/drawing/2014/main" val="200372331"/>
                    </a:ext>
                  </a:extLst>
                </a:gridCol>
                <a:gridCol w="3082618">
                  <a:extLst>
                    <a:ext uri="{9D8B030D-6E8A-4147-A177-3AD203B41FA5}">
                      <a16:colId xmlns:a16="http://schemas.microsoft.com/office/drawing/2014/main" val="1937232499"/>
                    </a:ext>
                  </a:extLst>
                </a:gridCol>
                <a:gridCol w="3117084">
                  <a:extLst>
                    <a:ext uri="{9D8B030D-6E8A-4147-A177-3AD203B41FA5}">
                      <a16:colId xmlns:a16="http://schemas.microsoft.com/office/drawing/2014/main" val="2440096408"/>
                    </a:ext>
                  </a:extLst>
                </a:gridCol>
                <a:gridCol w="1537478">
                  <a:extLst>
                    <a:ext uri="{9D8B030D-6E8A-4147-A177-3AD203B41FA5}">
                      <a16:colId xmlns:a16="http://schemas.microsoft.com/office/drawing/2014/main" val="282193469"/>
                    </a:ext>
                  </a:extLst>
                </a:gridCol>
                <a:gridCol w="1269425">
                  <a:extLst>
                    <a:ext uri="{9D8B030D-6E8A-4147-A177-3AD203B41FA5}">
                      <a16:colId xmlns:a16="http://schemas.microsoft.com/office/drawing/2014/main" val="2605347762"/>
                    </a:ext>
                  </a:extLst>
                </a:gridCol>
              </a:tblGrid>
              <a:tr h="571342">
                <a:tc>
                  <a:txBody>
                    <a:bodyPr/>
                    <a:lstStyle/>
                    <a:p>
                      <a:pPr algn="l">
                        <a:lnSpc>
                          <a:spcPct val="107000"/>
                        </a:lnSpc>
                      </a:pPr>
                      <a:r>
                        <a:rPr lang="en-US" sz="700" kern="100">
                          <a:effectLst/>
                        </a:rPr>
                        <a:t>ID</a:t>
                      </a:r>
                      <a:endParaRPr lang="es-ES" sz="700" b="1"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5345" marR="5345" marT="0" marB="0">
                    <a:solidFill>
                      <a:srgbClr val="D28F2C"/>
                    </a:solidFill>
                  </a:tcPr>
                </a:tc>
                <a:tc>
                  <a:txBody>
                    <a:bodyPr/>
                    <a:lstStyle/>
                    <a:p>
                      <a:pPr algn="l">
                        <a:lnSpc>
                          <a:spcPct val="107000"/>
                        </a:lnSpc>
                      </a:pPr>
                      <a:r>
                        <a:rPr lang="es-ES_tradnl" sz="1200" b="1" kern="100" dirty="0">
                          <a:solidFill>
                            <a:schemeClr val="bg1"/>
                          </a:solidFill>
                          <a:effectLst/>
                          <a:latin typeface="Century Gothic" panose="020B0502020202020204" pitchFamily="34" charset="0"/>
                        </a:rPr>
                        <a:t>Criterio</a:t>
                      </a:r>
                      <a:endParaRPr lang="es-ES" sz="1200" b="1" kern="1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5345" marR="5345" marT="0" marB="0">
                    <a:solidFill>
                      <a:srgbClr val="D28F2C"/>
                    </a:solidFill>
                  </a:tcPr>
                </a:tc>
                <a:tc>
                  <a:txBody>
                    <a:bodyPr/>
                    <a:lstStyle/>
                    <a:p>
                      <a:pPr algn="l">
                        <a:lnSpc>
                          <a:spcPct val="107000"/>
                        </a:lnSpc>
                      </a:pPr>
                      <a:r>
                        <a:rPr lang="es-ES_tradnl" sz="1200" b="1" kern="100" dirty="0">
                          <a:solidFill>
                            <a:schemeClr val="bg1"/>
                          </a:solidFill>
                          <a:effectLst/>
                          <a:latin typeface="Century Gothic" panose="020B0502020202020204" pitchFamily="34" charset="0"/>
                        </a:rPr>
                        <a:t>Justificación</a:t>
                      </a:r>
                      <a:endParaRPr lang="es-ES" sz="1200" b="1" kern="1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5345" marR="5345" marT="0" marB="0">
                    <a:solidFill>
                      <a:srgbClr val="D28F2C"/>
                    </a:solidFill>
                  </a:tcPr>
                </a:tc>
                <a:tc>
                  <a:txBody>
                    <a:bodyPr/>
                    <a:lstStyle/>
                    <a:p>
                      <a:pPr algn="l">
                        <a:lnSpc>
                          <a:spcPct val="107000"/>
                        </a:lnSpc>
                      </a:pPr>
                      <a:r>
                        <a:rPr lang="es-ES_tradnl" sz="1200" b="1" kern="100" dirty="0">
                          <a:solidFill>
                            <a:schemeClr val="bg1"/>
                          </a:solidFill>
                          <a:effectLst/>
                          <a:latin typeface="Century Gothic" panose="020B0502020202020204" pitchFamily="34" charset="0"/>
                        </a:rPr>
                        <a:t>Importancia</a:t>
                      </a:r>
                      <a:endParaRPr lang="es-ES" sz="1200" b="1" kern="100" dirty="0">
                        <a:solidFill>
                          <a:schemeClr val="bg1"/>
                        </a:solidFill>
                        <a:effectLst/>
                        <a:latin typeface="Century Gothic" panose="020B0502020202020204" pitchFamily="34" charset="0"/>
                      </a:endParaRPr>
                    </a:p>
                    <a:p>
                      <a:pPr algn="l">
                        <a:lnSpc>
                          <a:spcPct val="107000"/>
                        </a:lnSpc>
                      </a:pPr>
                      <a:r>
                        <a:rPr lang="es-ES_tradnl" sz="1200" b="1" kern="100" dirty="0">
                          <a:solidFill>
                            <a:schemeClr val="bg1"/>
                          </a:solidFill>
                          <a:effectLst/>
                          <a:latin typeface="Century Gothic" panose="020B0502020202020204" pitchFamily="34" charset="0"/>
                        </a:rPr>
                        <a:t>Centros demostradores</a:t>
                      </a:r>
                      <a:endParaRPr lang="es-ES" sz="1200" b="1" kern="1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5345" marR="5345" marT="0" marB="0">
                    <a:solidFill>
                      <a:srgbClr val="D28F2C"/>
                    </a:solidFill>
                  </a:tcPr>
                </a:tc>
                <a:tc>
                  <a:txBody>
                    <a:bodyPr/>
                    <a:lstStyle/>
                    <a:p>
                      <a:pPr algn="l">
                        <a:lnSpc>
                          <a:spcPct val="107000"/>
                        </a:lnSpc>
                      </a:pPr>
                      <a:r>
                        <a:rPr lang="es-ES_tradnl" sz="1200" b="1" kern="100" dirty="0">
                          <a:solidFill>
                            <a:schemeClr val="bg1"/>
                          </a:solidFill>
                          <a:effectLst/>
                          <a:latin typeface="Century Gothic" panose="020B0502020202020204" pitchFamily="34" charset="0"/>
                        </a:rPr>
                        <a:t>Importancia Casos de uso</a:t>
                      </a:r>
                      <a:endParaRPr lang="es-ES" sz="1200" b="1" kern="10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5345" marR="5345" marT="0" marB="0">
                    <a:solidFill>
                      <a:srgbClr val="D28F2C"/>
                    </a:solidFill>
                  </a:tcPr>
                </a:tc>
                <a:extLst>
                  <a:ext uri="{0D108BD9-81ED-4DB2-BD59-A6C34878D82A}">
                    <a16:rowId xmlns:a16="http://schemas.microsoft.com/office/drawing/2014/main" val="4165960291"/>
                  </a:ext>
                </a:extLst>
              </a:tr>
            </a:tbl>
          </a:graphicData>
        </a:graphic>
      </p:graphicFrame>
      <p:graphicFrame>
        <p:nvGraphicFramePr>
          <p:cNvPr id="11" name="Tabla 10">
            <a:extLst>
              <a:ext uri="{FF2B5EF4-FFF2-40B4-BE49-F238E27FC236}">
                <a16:creationId xmlns:a16="http://schemas.microsoft.com/office/drawing/2014/main" id="{271D1EE7-F0C3-EA38-071B-C73656292E67}"/>
              </a:ext>
            </a:extLst>
          </p:cNvPr>
          <p:cNvGraphicFramePr>
            <a:graphicFrameLocks noGrp="1"/>
          </p:cNvGraphicFramePr>
          <p:nvPr>
            <p:extLst>
              <p:ext uri="{D42A27DB-BD31-4B8C-83A1-F6EECF244321}">
                <p14:modId xmlns:p14="http://schemas.microsoft.com/office/powerpoint/2010/main" val="3246686053"/>
              </p:ext>
            </p:extLst>
          </p:nvPr>
        </p:nvGraphicFramePr>
        <p:xfrm>
          <a:off x="1513703" y="2437979"/>
          <a:ext cx="9459098" cy="3054858"/>
        </p:xfrm>
        <a:graphic>
          <a:graphicData uri="http://schemas.openxmlformats.org/drawingml/2006/table">
            <a:tbl>
              <a:tblPr firstRow="1" firstCol="1" bandRow="1">
                <a:tableStyleId>{5940675A-B579-460E-94D1-54222C63F5DA}</a:tableStyleId>
              </a:tblPr>
              <a:tblGrid>
                <a:gridCol w="415278">
                  <a:extLst>
                    <a:ext uri="{9D8B030D-6E8A-4147-A177-3AD203B41FA5}">
                      <a16:colId xmlns:a16="http://schemas.microsoft.com/office/drawing/2014/main" val="2021445551"/>
                    </a:ext>
                  </a:extLst>
                </a:gridCol>
                <a:gridCol w="3095356">
                  <a:extLst>
                    <a:ext uri="{9D8B030D-6E8A-4147-A177-3AD203B41FA5}">
                      <a16:colId xmlns:a16="http://schemas.microsoft.com/office/drawing/2014/main" val="1374506469"/>
                    </a:ext>
                  </a:extLst>
                </a:gridCol>
                <a:gridCol w="3129962">
                  <a:extLst>
                    <a:ext uri="{9D8B030D-6E8A-4147-A177-3AD203B41FA5}">
                      <a16:colId xmlns:a16="http://schemas.microsoft.com/office/drawing/2014/main" val="2986322901"/>
                    </a:ext>
                  </a:extLst>
                </a:gridCol>
                <a:gridCol w="1543832">
                  <a:extLst>
                    <a:ext uri="{9D8B030D-6E8A-4147-A177-3AD203B41FA5}">
                      <a16:colId xmlns:a16="http://schemas.microsoft.com/office/drawing/2014/main" val="195460316"/>
                    </a:ext>
                  </a:extLst>
                </a:gridCol>
                <a:gridCol w="1274670">
                  <a:extLst>
                    <a:ext uri="{9D8B030D-6E8A-4147-A177-3AD203B41FA5}">
                      <a16:colId xmlns:a16="http://schemas.microsoft.com/office/drawing/2014/main" val="3757863174"/>
                    </a:ext>
                  </a:extLst>
                </a:gridCol>
              </a:tblGrid>
              <a:tr h="645033">
                <a:tc>
                  <a:txBody>
                    <a:bodyPr/>
                    <a:lstStyle/>
                    <a:p>
                      <a:pPr marR="23495">
                        <a:lnSpc>
                          <a:spcPct val="107000"/>
                        </a:lnSpc>
                        <a:spcBef>
                          <a:spcPts val="600"/>
                        </a:spcBef>
                        <a:spcAft>
                          <a:spcPts val="600"/>
                        </a:spcAft>
                      </a:pPr>
                      <a:r>
                        <a:rPr lang="es-ES" sz="1200" kern="100" dirty="0">
                          <a:effectLst/>
                        </a:rPr>
                        <a:t>17</a:t>
                      </a:r>
                      <a:endParaRPr lang="es-ES" sz="12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rPr>
                        <a:t>Existencia de herramientas de publicación de catálogos de recursos </a:t>
                      </a:r>
                      <a:endParaRPr lang="es-ES" sz="10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rPr>
                        <a:t>Funcionalidad esencial para la publicación y descubrimiento de recursos disponibles en el espacio de datos. Tanto conjuntos de datos como aplicaciones y, si procede, recursos computacionales</a:t>
                      </a:r>
                      <a:endParaRPr lang="es-ES" sz="10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rPr>
                        <a:t>Fundamental</a:t>
                      </a:r>
                      <a:endParaRPr lang="es-ES" sz="10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rPr>
                        <a:t>Fundamental</a:t>
                      </a:r>
                      <a:endParaRPr lang="es-ES" sz="10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extLst>
                  <a:ext uri="{0D108BD9-81ED-4DB2-BD59-A6C34878D82A}">
                    <a16:rowId xmlns:a16="http://schemas.microsoft.com/office/drawing/2014/main" val="4267872505"/>
                  </a:ext>
                </a:extLst>
              </a:tr>
              <a:tr h="481965">
                <a:tc>
                  <a:txBody>
                    <a:bodyPr/>
                    <a:lstStyle/>
                    <a:p>
                      <a:pPr marR="23495">
                        <a:lnSpc>
                          <a:spcPct val="107000"/>
                        </a:lnSpc>
                        <a:spcBef>
                          <a:spcPts val="600"/>
                        </a:spcBef>
                        <a:spcAft>
                          <a:spcPts val="600"/>
                        </a:spcAft>
                      </a:pPr>
                      <a:r>
                        <a:rPr lang="es-ES" sz="1200" kern="100">
                          <a:effectLst/>
                        </a:rPr>
                        <a:t>18</a:t>
                      </a:r>
                      <a:endParaRPr lang="es-ES" sz="12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rPr>
                        <a:t>Existencia de mecanismos de intercambio de datos seguro entre pares (peer </a:t>
                      </a:r>
                      <a:r>
                        <a:rPr lang="es-ES" sz="1000" kern="100" dirty="0" err="1">
                          <a:effectLst/>
                        </a:rPr>
                        <a:t>to</a:t>
                      </a:r>
                      <a:r>
                        <a:rPr lang="es-ES" sz="1000" kern="100" dirty="0">
                          <a:effectLst/>
                        </a:rPr>
                        <a:t> peer) vía Interfaces de Programación de Aplicaciones (</a:t>
                      </a:r>
                      <a:r>
                        <a:rPr lang="es-ES" sz="1000" kern="100" dirty="0" err="1">
                          <a:effectLst/>
                        </a:rPr>
                        <a:t>API’s</a:t>
                      </a:r>
                      <a:r>
                        <a:rPr lang="es-ES" sz="1000" kern="100" dirty="0">
                          <a:effectLst/>
                        </a:rPr>
                        <a:t>)</a:t>
                      </a:r>
                      <a:endParaRPr lang="es-ES" sz="10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rPr>
                        <a:t>No es deseable un modelo centralizado en el que exista un repositorio central de datos, sino el fomento de ecosistemas.</a:t>
                      </a:r>
                      <a:endParaRPr lang="es-ES" sz="10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rPr>
                        <a:t>Fundamental</a:t>
                      </a:r>
                      <a:endParaRPr lang="es-ES" sz="10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rPr>
                        <a:t>Recomendable</a:t>
                      </a:r>
                      <a:endParaRPr lang="es-ES" sz="10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extLst>
                  <a:ext uri="{0D108BD9-81ED-4DB2-BD59-A6C34878D82A}">
                    <a16:rowId xmlns:a16="http://schemas.microsoft.com/office/drawing/2014/main" val="3529067659"/>
                  </a:ext>
                </a:extLst>
              </a:tr>
              <a:tr h="481965">
                <a:tc>
                  <a:txBody>
                    <a:bodyPr/>
                    <a:lstStyle/>
                    <a:p>
                      <a:pPr marR="23495">
                        <a:lnSpc>
                          <a:spcPct val="107000"/>
                        </a:lnSpc>
                        <a:spcBef>
                          <a:spcPts val="600"/>
                        </a:spcBef>
                        <a:spcAft>
                          <a:spcPts val="600"/>
                        </a:spcAft>
                      </a:pPr>
                      <a:r>
                        <a:rPr lang="es-ES" sz="1200" kern="100" dirty="0">
                          <a:effectLst/>
                        </a:rPr>
                        <a:t>19</a:t>
                      </a:r>
                      <a:endParaRPr lang="es-ES" sz="12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rPr>
                        <a:t>Provisión de herramientas tipo marketplace para la oferta y el consumo de los recursos disponibles.</a:t>
                      </a:r>
                      <a:endParaRPr lang="es-ES" sz="10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rPr>
                        <a:t>Las herramientas y servicios de intermediación disponibles deben tener como una de sus finalidades la creación de un mercado de recursos.</a:t>
                      </a:r>
                      <a:endParaRPr lang="es-ES" sz="10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rPr>
                        <a:t>Recomendable</a:t>
                      </a:r>
                      <a:endParaRPr lang="es-ES" sz="10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rPr>
                        <a:t>Recomendable</a:t>
                      </a:r>
                      <a:endParaRPr lang="es-ES" sz="10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extLst>
                  <a:ext uri="{0D108BD9-81ED-4DB2-BD59-A6C34878D82A}">
                    <a16:rowId xmlns:a16="http://schemas.microsoft.com/office/drawing/2014/main" val="2632713451"/>
                  </a:ext>
                </a:extLst>
              </a:tr>
              <a:tr h="481965">
                <a:tc>
                  <a:txBody>
                    <a:bodyPr/>
                    <a:lstStyle/>
                    <a:p>
                      <a:pPr marR="23495">
                        <a:lnSpc>
                          <a:spcPct val="107000"/>
                        </a:lnSpc>
                        <a:spcBef>
                          <a:spcPts val="600"/>
                        </a:spcBef>
                        <a:spcAft>
                          <a:spcPts val="600"/>
                        </a:spcAft>
                      </a:pPr>
                      <a:r>
                        <a:rPr lang="es-ES" sz="1200" kern="100" dirty="0">
                          <a:effectLst/>
                        </a:rPr>
                        <a:t>20</a:t>
                      </a:r>
                      <a:endParaRPr lang="es-ES" sz="12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rPr>
                        <a:t>Ofrecimiento de servicios de intermediación y valor añadido, incluyendo el despliegue soluciones basadas en tecnologías innovadoras (IA).</a:t>
                      </a:r>
                      <a:endParaRPr lang="es-ES" sz="10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rPr>
                        <a:t>Un espacio de datos debe como mínimo ofrecer la posibilidad de compartir no sólo datos, sino aplicaciones de procesamiento que añadan valor a los datos.</a:t>
                      </a:r>
                      <a:endParaRPr lang="es-ES" sz="10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rPr>
                        <a:t>Recomendable</a:t>
                      </a:r>
                      <a:endParaRPr lang="es-ES" sz="10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rPr>
                        <a:t>Recomendable</a:t>
                      </a:r>
                      <a:endParaRPr lang="es-ES" sz="10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extLst>
                  <a:ext uri="{0D108BD9-81ED-4DB2-BD59-A6C34878D82A}">
                    <a16:rowId xmlns:a16="http://schemas.microsoft.com/office/drawing/2014/main" val="644553493"/>
                  </a:ext>
                </a:extLst>
              </a:tr>
              <a:tr h="645033">
                <a:tc>
                  <a:txBody>
                    <a:bodyPr/>
                    <a:lstStyle/>
                    <a:p>
                      <a:pPr marR="23495">
                        <a:lnSpc>
                          <a:spcPct val="107000"/>
                        </a:lnSpc>
                        <a:spcBef>
                          <a:spcPts val="600"/>
                        </a:spcBef>
                        <a:spcAft>
                          <a:spcPts val="600"/>
                        </a:spcAft>
                      </a:pPr>
                      <a:r>
                        <a:rPr lang="es-ES" sz="1200" kern="100" dirty="0">
                          <a:effectLst/>
                        </a:rPr>
                        <a:t>21</a:t>
                      </a:r>
                      <a:endParaRPr lang="es-ES" sz="12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rPr>
                        <a:t>Uso de tecnologías PET (Privacy Enhancing Technologies) </a:t>
                      </a:r>
                      <a:endParaRPr lang="es-ES" sz="10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rPr>
                        <a:t>Las tecnologías PET permiten la explotación de los datos garantizando la privacidad, haciendo posible el uso de conjuntos de datos que de otra forma no podrían compartirse.</a:t>
                      </a:r>
                      <a:endParaRPr lang="es-ES" sz="10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rPr>
                        <a:t>Recomendable</a:t>
                      </a:r>
                      <a:endParaRPr lang="es-ES" sz="10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rPr>
                        <a:t>Recomendable</a:t>
                      </a:r>
                      <a:endParaRPr lang="es-ES" sz="10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extLst>
                  <a:ext uri="{0D108BD9-81ED-4DB2-BD59-A6C34878D82A}">
                    <a16:rowId xmlns:a16="http://schemas.microsoft.com/office/drawing/2014/main" val="2545707774"/>
                  </a:ext>
                </a:extLst>
              </a:tr>
              <a:tr h="318897">
                <a:tc>
                  <a:txBody>
                    <a:bodyPr/>
                    <a:lstStyle/>
                    <a:p>
                      <a:pPr marR="23495">
                        <a:lnSpc>
                          <a:spcPct val="107000"/>
                        </a:lnSpc>
                        <a:spcBef>
                          <a:spcPts val="600"/>
                        </a:spcBef>
                        <a:spcAft>
                          <a:spcPts val="600"/>
                        </a:spcAft>
                      </a:pPr>
                      <a:r>
                        <a:rPr lang="es-ES" sz="1200" kern="100" dirty="0">
                          <a:effectLst/>
                        </a:rPr>
                        <a:t>22</a:t>
                      </a:r>
                      <a:endParaRPr lang="es-ES" sz="12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rPr>
                        <a:t>Ofrecimiento de recursos computacionales como recursos compartidos.</a:t>
                      </a:r>
                      <a:endParaRPr lang="es-ES" sz="10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rPr>
                        <a:t>La oferta de recursos computacionales aumenta el valor del espacio de datos.</a:t>
                      </a:r>
                      <a:endParaRPr lang="es-ES" sz="10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a:effectLst/>
                        </a:rPr>
                        <a:t>Opcional</a:t>
                      </a:r>
                      <a:endParaRPr lang="es-ES" sz="1000" kern="1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tc>
                  <a:txBody>
                    <a:bodyPr/>
                    <a:lstStyle/>
                    <a:p>
                      <a:pPr marR="23495">
                        <a:lnSpc>
                          <a:spcPct val="107000"/>
                        </a:lnSpc>
                        <a:spcBef>
                          <a:spcPts val="600"/>
                        </a:spcBef>
                        <a:spcAft>
                          <a:spcPts val="600"/>
                        </a:spcAft>
                      </a:pPr>
                      <a:r>
                        <a:rPr lang="es-ES" sz="1000" kern="100" dirty="0">
                          <a:effectLst/>
                        </a:rPr>
                        <a:t>Opcional</a:t>
                      </a:r>
                      <a:endParaRPr lang="es-ES" sz="1000" kern="1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8356" marR="18356" marT="0" marB="0">
                    <a:solidFill>
                      <a:schemeClr val="accent6">
                        <a:lumMod val="20000"/>
                        <a:lumOff val="80000"/>
                      </a:schemeClr>
                    </a:solidFill>
                  </a:tcPr>
                </a:tc>
                <a:extLst>
                  <a:ext uri="{0D108BD9-81ED-4DB2-BD59-A6C34878D82A}">
                    <a16:rowId xmlns:a16="http://schemas.microsoft.com/office/drawing/2014/main" val="724745699"/>
                  </a:ext>
                </a:extLst>
              </a:tr>
            </a:tbl>
          </a:graphicData>
        </a:graphic>
      </p:graphicFrame>
      <p:sp>
        <p:nvSpPr>
          <p:cNvPr id="2" name="Título 1">
            <a:extLst>
              <a:ext uri="{FF2B5EF4-FFF2-40B4-BE49-F238E27FC236}">
                <a16:creationId xmlns:a16="http://schemas.microsoft.com/office/drawing/2014/main" id="{B3289220-BB28-6782-7258-67ABE047F56D}"/>
              </a:ext>
            </a:extLst>
          </p:cNvPr>
          <p:cNvSpPr txBox="1">
            <a:spLocks/>
          </p:cNvSpPr>
          <p:nvPr/>
        </p:nvSpPr>
        <p:spPr>
          <a:xfrm>
            <a:off x="448409" y="1209275"/>
            <a:ext cx="11295182" cy="210504"/>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000" b="1" dirty="0"/>
              <a:t>ESPACIO DE DATOS</a:t>
            </a:r>
            <a:endParaRPr lang="en-US" sz="2000" b="1" kern="1200" dirty="0">
              <a:solidFill>
                <a:schemeClr val="tx1"/>
              </a:solidFill>
              <a:latin typeface="+mj-lt"/>
              <a:ea typeface="+mj-ea"/>
              <a:cs typeface="+mj-cs"/>
            </a:endParaRPr>
          </a:p>
        </p:txBody>
      </p:sp>
      <p:pic>
        <p:nvPicPr>
          <p:cNvPr id="3" name="Imagen 2">
            <a:extLst>
              <a:ext uri="{FF2B5EF4-FFF2-40B4-BE49-F238E27FC236}">
                <a16:creationId xmlns:a16="http://schemas.microsoft.com/office/drawing/2014/main" id="{386D4FC2-64EA-5B5D-3479-3D23A05DA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55" y="182877"/>
            <a:ext cx="10322060" cy="934723"/>
          </a:xfrm>
          <a:prstGeom prst="rect">
            <a:avLst/>
          </a:prstGeom>
        </p:spPr>
      </p:pic>
    </p:spTree>
    <p:extLst>
      <p:ext uri="{BB962C8B-B14F-4D97-AF65-F5344CB8AC3E}">
        <p14:creationId xmlns:p14="http://schemas.microsoft.com/office/powerpoint/2010/main" val="64601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exto&#10;&#10;Descripción generada automáticamente con confianza media">
            <a:extLst>
              <a:ext uri="{FF2B5EF4-FFF2-40B4-BE49-F238E27FC236}">
                <a16:creationId xmlns:a16="http://schemas.microsoft.com/office/drawing/2014/main" id="{D3809872-6818-E805-2F49-49D675F53C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23903" y="6071026"/>
            <a:ext cx="1387377" cy="330329"/>
          </a:xfrm>
          <a:prstGeom prst="rect">
            <a:avLst/>
          </a:prstGeom>
          <a:solidFill>
            <a:srgbClr val="C00000"/>
          </a:solidFill>
        </p:spPr>
      </p:pic>
      <p:graphicFrame>
        <p:nvGraphicFramePr>
          <p:cNvPr id="10" name="Tabla 3">
            <a:extLst>
              <a:ext uri="{FF2B5EF4-FFF2-40B4-BE49-F238E27FC236}">
                <a16:creationId xmlns:a16="http://schemas.microsoft.com/office/drawing/2014/main" id="{CC1DD8F4-CBBA-4EC8-9FDD-2419731F7686}"/>
              </a:ext>
            </a:extLst>
          </p:cNvPr>
          <p:cNvGraphicFramePr>
            <a:graphicFrameLocks noGrp="1"/>
          </p:cNvGraphicFramePr>
          <p:nvPr>
            <p:extLst>
              <p:ext uri="{D42A27DB-BD31-4B8C-83A1-F6EECF244321}">
                <p14:modId xmlns:p14="http://schemas.microsoft.com/office/powerpoint/2010/main" val="477046484"/>
              </p:ext>
            </p:extLst>
          </p:nvPr>
        </p:nvGraphicFramePr>
        <p:xfrm>
          <a:off x="228600" y="723900"/>
          <a:ext cx="11633200" cy="6339840"/>
        </p:xfrm>
        <a:graphic>
          <a:graphicData uri="http://schemas.openxmlformats.org/drawingml/2006/table">
            <a:tbl>
              <a:tblPr firstRow="1" bandRow="1">
                <a:effectLst>
                  <a:outerShdw blurRad="50800" dist="50800" dir="5400000" algn="ctr" rotWithShape="0">
                    <a:schemeClr val="accent2">
                      <a:lumMod val="20000"/>
                      <a:lumOff val="80000"/>
                    </a:schemeClr>
                  </a:outerShdw>
                </a:effectLst>
                <a:tableStyleId>{72833802-FEF1-4C79-8D5D-14CF1EAF98D9}</a:tableStyleId>
              </a:tblPr>
              <a:tblGrid>
                <a:gridCol w="4311960">
                  <a:extLst>
                    <a:ext uri="{9D8B030D-6E8A-4147-A177-3AD203B41FA5}">
                      <a16:colId xmlns:a16="http://schemas.microsoft.com/office/drawing/2014/main" val="3425233509"/>
                    </a:ext>
                  </a:extLst>
                </a:gridCol>
                <a:gridCol w="7321240">
                  <a:extLst>
                    <a:ext uri="{9D8B030D-6E8A-4147-A177-3AD203B41FA5}">
                      <a16:colId xmlns:a16="http://schemas.microsoft.com/office/drawing/2014/main" val="1613497567"/>
                    </a:ext>
                  </a:extLst>
                </a:gridCol>
              </a:tblGrid>
              <a:tr h="40943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dirty="0">
                          <a:highlight>
                            <a:srgbClr val="D28F2C"/>
                          </a:highlight>
                        </a:rPr>
                        <a:t>DIFERENCIAS ENTRE ÚLTIMA MILLA 2021 Y ÚLTIMA MILLA 2023</a:t>
                      </a:r>
                    </a:p>
                  </a:txBody>
                  <a:tcPr>
                    <a:cell3D prstMaterial="dkEdge">
                      <a:bevel prst="riblet"/>
                      <a:lightRig rig="flood" dir="t"/>
                    </a:cell3D>
                    <a:solidFill>
                      <a:srgbClr val="D28F2C"/>
                    </a:solidFill>
                  </a:tcPr>
                </a:tc>
                <a:tc hMerge="1">
                  <a:txBody>
                    <a:bodyPr/>
                    <a:lstStyle/>
                    <a:p>
                      <a:endParaRPr lang="es-ES" dirty="0"/>
                    </a:p>
                  </a:txBody>
                  <a:tcPr/>
                </a:tc>
                <a:extLst>
                  <a:ext uri="{0D108BD9-81ED-4DB2-BD59-A6C34878D82A}">
                    <a16:rowId xmlns:a16="http://schemas.microsoft.com/office/drawing/2014/main" val="456220778"/>
                  </a:ext>
                </a:extLst>
              </a:tr>
              <a:tr h="327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u="none" strike="noStrike" baseline="0" dirty="0">
                          <a:solidFill>
                            <a:schemeClr val="bg1"/>
                          </a:solidFill>
                        </a:rPr>
                        <a:t>´ULTIMA MILLA  2021</a:t>
                      </a:r>
                      <a:endParaRPr lang="es-ES" sz="1800" b="1" dirty="0">
                        <a:solidFill>
                          <a:schemeClr val="bg1"/>
                        </a:solidFill>
                      </a:endParaRPr>
                    </a:p>
                  </a:txBody>
                  <a:tcPr>
                    <a:cell3D prstMaterial="dkEdge">
                      <a:bevel prst="riblet"/>
                      <a:lightRig rig="flood" dir="t"/>
                    </a:cell3D>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dirty="0">
                          <a:solidFill>
                            <a:schemeClr val="bg1"/>
                          </a:solidFill>
                        </a:rPr>
                        <a:t>ÚLTIMA MILLA DUM 2023</a:t>
                      </a:r>
                    </a:p>
                  </a:txBody>
                  <a:tcPr>
                    <a:cell3D prstMaterial="dkEdge">
                      <a:bevel prst="riblet"/>
                      <a:lightRig rig="flood" dir="t"/>
                    </a:cell3D>
                    <a:solidFill>
                      <a:schemeClr val="accent4">
                        <a:lumMod val="40000"/>
                        <a:lumOff val="60000"/>
                      </a:schemeClr>
                    </a:solidFill>
                  </a:tcPr>
                </a:tc>
                <a:extLst>
                  <a:ext uri="{0D108BD9-81ED-4DB2-BD59-A6C34878D82A}">
                    <a16:rowId xmlns:a16="http://schemas.microsoft.com/office/drawing/2014/main" val="166332483"/>
                  </a:ext>
                </a:extLst>
              </a:tr>
              <a:tr h="16104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u="none" strike="noStrike" baseline="0" dirty="0">
                          <a:solidFill>
                            <a:srgbClr val="000000"/>
                          </a:solidFill>
                        </a:rPr>
                        <a:t>2 LÍNEAS DE PROYECTO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u="none" strike="noStrike" baseline="0" dirty="0">
                          <a:solidFill>
                            <a:srgbClr val="000000"/>
                          </a:solidFill>
                        </a:rPr>
                        <a:t> a) </a:t>
                      </a:r>
                      <a:r>
                        <a:rPr lang="es-ES" sz="1600" b="1" u="none" strike="noStrike" baseline="0" dirty="0">
                          <a:solidFill>
                            <a:srgbClr val="000000"/>
                          </a:solidFill>
                        </a:rPr>
                        <a:t>Línea 1:</a:t>
                      </a:r>
                      <a:r>
                        <a:rPr lang="es-ES" sz="1600" u="none" strike="noStrike" baseline="0" dirty="0">
                          <a:solidFill>
                            <a:srgbClr val="000000"/>
                          </a:solidFill>
                        </a:rPr>
                        <a:t> Proyectos de desarrollo con riesgo tecnológico medio/bajo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u="none" strike="noStrike" baseline="0" dirty="0">
                          <a:solidFill>
                            <a:srgbClr val="000000"/>
                          </a:solidFill>
                        </a:rPr>
                        <a:t>b) Línea 2</a:t>
                      </a:r>
                      <a:r>
                        <a:rPr lang="es-ES" sz="1600" u="none" strike="noStrike" baseline="0" dirty="0">
                          <a:solidFill>
                            <a:srgbClr val="000000"/>
                          </a:solidFill>
                        </a:rPr>
                        <a:t>: Proyectos de implantación y adopción de nuevas tecnologías con riesgo tecnológico bajo.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600" dirty="0"/>
                    </a:p>
                  </a:txBody>
                  <a:tcPr>
                    <a:cell3D prstMaterial="dkEdge">
                      <a:bevel prst="rible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dirty="0"/>
                        <a:t> 3 LÍNEAS DE PROYECTOS</a:t>
                      </a:r>
                      <a:r>
                        <a:rPr lang="es-ES" sz="16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 </a:t>
                      </a:r>
                      <a:r>
                        <a:rPr lang="es-ES" sz="1600" u="none" strike="noStrike" baseline="0" dirty="0">
                          <a:solidFill>
                            <a:srgbClr val="000000"/>
                          </a:solidFill>
                        </a:rPr>
                        <a:t>a) </a:t>
                      </a:r>
                      <a:r>
                        <a:rPr lang="es-ES" sz="1600" b="1" u="none" strike="noStrike" baseline="0" dirty="0">
                          <a:solidFill>
                            <a:srgbClr val="000000"/>
                          </a:solidFill>
                        </a:rPr>
                        <a:t>Línea 1:</a:t>
                      </a:r>
                      <a:r>
                        <a:rPr lang="es-ES" sz="1600" u="none" strike="noStrike" baseline="0" dirty="0">
                          <a:solidFill>
                            <a:srgbClr val="000000"/>
                          </a:solidFill>
                        </a:rPr>
                        <a:t> Proyectos de desarrollo riesgo tecnológico medio/bajo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u="none" strike="noStrike" baseline="0" dirty="0">
                          <a:solidFill>
                            <a:srgbClr val="000000"/>
                          </a:solidFill>
                        </a:rPr>
                        <a:t>b) Línea 2</a:t>
                      </a:r>
                      <a:r>
                        <a:rPr lang="es-ES" sz="1600" u="none" strike="noStrike" baseline="0" dirty="0">
                          <a:solidFill>
                            <a:srgbClr val="000000"/>
                          </a:solidFill>
                        </a:rPr>
                        <a:t>: Proyectos de implantación y adopción de nuevas  tecnologías con riesgo tecnológico bajo.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u="none" strike="noStrike" baseline="0" dirty="0">
                          <a:solidFill>
                            <a:srgbClr val="000000"/>
                          </a:solidFill>
                        </a:rPr>
                        <a:t>c) </a:t>
                      </a:r>
                      <a:r>
                        <a:rPr lang="es-ES" sz="1600" b="1" u="none" strike="noStrike" baseline="0" dirty="0">
                          <a:solidFill>
                            <a:srgbClr val="000000"/>
                          </a:solidFill>
                        </a:rPr>
                        <a:t>Línea 3:</a:t>
                      </a:r>
                      <a:r>
                        <a:rPr lang="es-ES" sz="1600" u="none" strike="noStrike" baseline="0" dirty="0">
                          <a:solidFill>
                            <a:srgbClr val="000000"/>
                          </a:solidFill>
                        </a:rPr>
                        <a:t> Proyectos de implantación y adopción por parte de empresas pymes de tecnologías testadas previamente en el </a:t>
                      </a:r>
                      <a:r>
                        <a:rPr lang="es-ES" sz="1600" b="0" u="none" strike="noStrike" baseline="0" dirty="0">
                          <a:solidFill>
                            <a:srgbClr val="000000"/>
                          </a:solidFill>
                        </a:rPr>
                        <a:t>mercado con riesgo tecnológico bajo o en general de procesos de digitalización</a:t>
                      </a:r>
                      <a:r>
                        <a:rPr lang="es-ES" sz="1600" b="1" u="none" strike="noStrike" baseline="0" dirty="0">
                          <a:solidFill>
                            <a:srgbClr val="000000"/>
                          </a:solidFill>
                        </a:rPr>
                        <a:t> </a:t>
                      </a:r>
                      <a:r>
                        <a:rPr lang="es-ES" sz="1600" u="none" strike="noStrike" baseline="0" dirty="0">
                          <a:solidFill>
                            <a:srgbClr val="000000"/>
                          </a:solidFill>
                        </a:rPr>
                        <a:t>de sus actividades</a:t>
                      </a:r>
                      <a:endParaRPr lang="es-ES" sz="1600" b="1" dirty="0"/>
                    </a:p>
                  </a:txBody>
                  <a:tcPr>
                    <a:cell3D prstMaterial="dkEdge">
                      <a:bevel prst="riblet"/>
                      <a:lightRig rig="flood" dir="t"/>
                    </a:cell3D>
                  </a:tcPr>
                </a:tc>
                <a:extLst>
                  <a:ext uri="{0D108BD9-81ED-4DB2-BD59-A6C34878D82A}">
                    <a16:rowId xmlns:a16="http://schemas.microsoft.com/office/drawing/2014/main" val="1005999334"/>
                  </a:ext>
                </a:extLst>
              </a:tr>
              <a:tr h="300250">
                <a:tc>
                  <a:txBody>
                    <a:bodyPr/>
                    <a:lstStyle/>
                    <a:p>
                      <a:r>
                        <a:rPr lang="es-ES" sz="1600" b="0" dirty="0"/>
                        <a:t>IMPORTE de la convocatoria: </a:t>
                      </a:r>
                      <a:r>
                        <a:rPr lang="es-ES" sz="1600" b="1" dirty="0"/>
                        <a:t>25 M€</a:t>
                      </a:r>
                    </a:p>
                  </a:txBody>
                  <a:tcPr>
                    <a:cell3D prstMaterial="dkEdge">
                      <a:bevel prst="riblet"/>
                      <a:lightRig rig="flood" dir="t"/>
                    </a:cell3D>
                  </a:tcPr>
                </a:tc>
                <a:tc>
                  <a:txBody>
                    <a:bodyPr/>
                    <a:lstStyle/>
                    <a:p>
                      <a:r>
                        <a:rPr lang="es-ES" sz="1600" b="0" dirty="0"/>
                        <a:t>IMPORTE de la convocatoria: </a:t>
                      </a:r>
                      <a:r>
                        <a:rPr lang="es-ES" sz="1600" b="1" dirty="0"/>
                        <a:t>104 M€. </a:t>
                      </a:r>
                    </a:p>
                  </a:txBody>
                  <a:tcPr>
                    <a:cell3D prstMaterial="dkEdge">
                      <a:bevel prst="riblet"/>
                      <a:lightRig rig="flood" dir="t"/>
                    </a:cell3D>
                  </a:tcPr>
                </a:tc>
                <a:extLst>
                  <a:ext uri="{0D108BD9-81ED-4DB2-BD59-A6C34878D82A}">
                    <a16:rowId xmlns:a16="http://schemas.microsoft.com/office/drawing/2014/main" val="870617534"/>
                  </a:ext>
                </a:extLst>
              </a:tr>
              <a:tr h="300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u="none" strike="noStrike" baseline="0" dirty="0">
                          <a:solidFill>
                            <a:srgbClr val="000000"/>
                          </a:solidFill>
                        </a:rPr>
                        <a:t>SSUBCONTRATACIÓN</a:t>
                      </a:r>
                      <a:r>
                        <a:rPr lang="es-ES" sz="1600" b="1" u="none" strike="noStrike" baseline="0" dirty="0">
                          <a:solidFill>
                            <a:srgbClr val="000000"/>
                          </a:solidFill>
                        </a:rPr>
                        <a:t>: 50%</a:t>
                      </a:r>
                      <a:endParaRPr lang="es-ES" sz="1600" dirty="0"/>
                    </a:p>
                  </a:txBody>
                  <a:tcPr>
                    <a:cell3D prstMaterial="dkEdge">
                      <a:bevel prst="rible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SUBCONTRATACIÓN: </a:t>
                      </a:r>
                      <a:r>
                        <a:rPr lang="es-ES" sz="1600" b="1" dirty="0"/>
                        <a:t>50% Líneas 1 y 2.  70% Línea 3</a:t>
                      </a:r>
                    </a:p>
                  </a:txBody>
                  <a:tcPr>
                    <a:cell3D prstMaterial="dkEdge">
                      <a:bevel prst="riblet"/>
                      <a:lightRig rig="flood" dir="t"/>
                    </a:cell3D>
                  </a:tcPr>
                </a:tc>
                <a:extLst>
                  <a:ext uri="{0D108BD9-81ED-4DB2-BD59-A6C34878D82A}">
                    <a16:rowId xmlns:a16="http://schemas.microsoft.com/office/drawing/2014/main" val="1180491132"/>
                  </a:ext>
                </a:extLst>
              </a:tr>
              <a:tr h="518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dirty="0"/>
                        <a:t>PRESUPUESTO PYMES</a:t>
                      </a:r>
                      <a:r>
                        <a:rPr lang="es-ES" sz="1600" b="1" dirty="0"/>
                        <a:t>: 70% </a:t>
                      </a:r>
                      <a:r>
                        <a:rPr lang="es-ES" sz="1600" b="0" dirty="0"/>
                        <a:t>del total del presupuesto del proyecto en Línea 1 y Línea 2</a:t>
                      </a:r>
                    </a:p>
                  </a:txBody>
                  <a:tcPr>
                    <a:cell3D prstMaterial="dkEdge">
                      <a:bevel prst="rible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dirty="0"/>
                        <a:t>PRESUPUESTO PYMES: </a:t>
                      </a:r>
                      <a:r>
                        <a:rPr lang="es-ES" sz="1600" b="1" dirty="0"/>
                        <a:t>30%</a:t>
                      </a:r>
                      <a:r>
                        <a:rPr lang="es-ES" sz="1600" b="0" dirty="0"/>
                        <a:t> del total del presupuesto del proyecto en Línea 1 y Línea 2</a:t>
                      </a:r>
                    </a:p>
                  </a:txBody>
                  <a:tcPr>
                    <a:cell3D prstMaterial="dkEdge">
                      <a:bevel prst="riblet"/>
                      <a:lightRig rig="flood" dir="t"/>
                    </a:cell3D>
                  </a:tcPr>
                </a:tc>
                <a:extLst>
                  <a:ext uri="{0D108BD9-81ED-4DB2-BD59-A6C34878D82A}">
                    <a16:rowId xmlns:a16="http://schemas.microsoft.com/office/drawing/2014/main" val="678895535"/>
                  </a:ext>
                </a:extLst>
              </a:tr>
              <a:tr h="300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u="none" strike="noStrike" baseline="0" dirty="0">
                          <a:solidFill>
                            <a:srgbClr val="000000"/>
                          </a:solidFill>
                        </a:rPr>
                        <a:t>Beneficiarios: </a:t>
                      </a:r>
                      <a:r>
                        <a:rPr lang="es-ES" sz="1600" b="1" u="none" strike="noStrike" baseline="0" dirty="0">
                          <a:solidFill>
                            <a:srgbClr val="000000"/>
                          </a:solidFill>
                        </a:rPr>
                        <a:t>solo empresas</a:t>
                      </a:r>
                      <a:endParaRPr lang="es-ES" sz="1600" dirty="0"/>
                    </a:p>
                  </a:txBody>
                  <a:tcPr>
                    <a:cell3D prstMaterial="dkEdge">
                      <a:bevel prst="riblet"/>
                      <a:lightRig rig="flood" dir="t"/>
                    </a:cell3D>
                  </a:tcPr>
                </a:tc>
                <a:tc>
                  <a:txBody>
                    <a:bodyPr/>
                    <a:lstStyle/>
                    <a:p>
                      <a:r>
                        <a:rPr lang="es-ES" sz="1600" b="0" i="0" dirty="0"/>
                        <a:t>Beneficiarios: </a:t>
                      </a:r>
                      <a:r>
                        <a:rPr lang="es-ES" sz="1600" b="1" i="0" dirty="0"/>
                        <a:t>Empresas y asociaciones</a:t>
                      </a:r>
                      <a:endParaRPr lang="es-ES" sz="1600" i="0" dirty="0"/>
                    </a:p>
                  </a:txBody>
                  <a:tcPr>
                    <a:cell3D prstMaterial="dkEdge">
                      <a:bevel prst="riblet"/>
                      <a:lightRig rig="flood" dir="t"/>
                    </a:cell3D>
                  </a:tcPr>
                </a:tc>
                <a:extLst>
                  <a:ext uri="{0D108BD9-81ED-4DB2-BD59-A6C34878D82A}">
                    <a16:rowId xmlns:a16="http://schemas.microsoft.com/office/drawing/2014/main" val="990719392"/>
                  </a:ext>
                </a:extLst>
              </a:tr>
              <a:tr h="955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u="none" strike="noStrike" baseline="0" dirty="0">
                          <a:solidFill>
                            <a:srgbClr val="000000"/>
                          </a:solidFill>
                        </a:rPr>
                        <a:t>TIPOS DE PROYECTO.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u="none" strike="noStrike" baseline="0" dirty="0">
                          <a:solidFill>
                            <a:srgbClr val="000000"/>
                          </a:solidFill>
                        </a:rPr>
                        <a:t>Proyectos de </a:t>
                      </a:r>
                      <a:r>
                        <a:rPr lang="es-ES" sz="1600" b="1" u="none" strike="noStrike" baseline="0" dirty="0">
                          <a:solidFill>
                            <a:srgbClr val="000000"/>
                          </a:solidFill>
                        </a:rPr>
                        <a:t>digitalización de empresas  del sector turístico</a:t>
                      </a:r>
                      <a:r>
                        <a:rPr lang="es-ES" sz="1600" b="0" u="none" strike="noStrike" baseline="0" dirty="0">
                          <a:solidFill>
                            <a:srgbClr val="000000"/>
                          </a:solidFill>
                        </a:rPr>
                        <a:t>.</a:t>
                      </a:r>
                      <a:endParaRPr lang="es-ES" sz="1600" b="0" dirty="0"/>
                    </a:p>
                  </a:txBody>
                  <a:tcPr>
                    <a:cell3D prstMaterial="dkEdge">
                      <a:bevel prst="rible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u="none" strike="noStrike" baseline="0" dirty="0">
                          <a:solidFill>
                            <a:srgbClr val="000000"/>
                          </a:solidFill>
                        </a:rPr>
                        <a:t>TIPOS DE PROYECTO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u="none" strike="noStrike" baseline="0" dirty="0">
                          <a:solidFill>
                            <a:srgbClr val="000000"/>
                          </a:solidFill>
                        </a:rPr>
                        <a:t>Proyectos de </a:t>
                      </a:r>
                      <a:r>
                        <a:rPr lang="es-ES" sz="1600" b="1" u="none" strike="noStrike" baseline="0" dirty="0">
                          <a:solidFill>
                            <a:srgbClr val="000000"/>
                          </a:solidFill>
                        </a:rPr>
                        <a:t>digitalización de empresas  del sector turístico</a:t>
                      </a:r>
                      <a:r>
                        <a:rPr lang="es-ES" sz="1600" b="0" u="none" strike="noStrike" baseline="0" dirty="0">
                          <a:solidFill>
                            <a:srgbClr val="00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u="none" strike="noStrike" baseline="0" dirty="0">
                          <a:solidFill>
                            <a:srgbClr val="000000"/>
                          </a:solidFill>
                        </a:rPr>
                        <a:t>Proyectos relacionados con la creación de demostradores </a:t>
                      </a:r>
                      <a:r>
                        <a:rPr lang="es-ES" sz="1600" b="1" u="none" strike="noStrike" baseline="0" dirty="0">
                          <a:solidFill>
                            <a:srgbClr val="000000"/>
                          </a:solidFill>
                        </a:rPr>
                        <a:t>y casos de uso turístico de Espacios de Compartición de Datos</a:t>
                      </a:r>
                      <a:endParaRPr lang="es-ES" sz="1600" b="1" dirty="0"/>
                    </a:p>
                  </a:txBody>
                  <a:tcPr>
                    <a:cell3D prstMaterial="dkEdge">
                      <a:bevel prst="riblet"/>
                      <a:lightRig rig="flood" dir="t"/>
                    </a:cell3D>
                  </a:tcPr>
                </a:tc>
                <a:extLst>
                  <a:ext uri="{0D108BD9-81ED-4DB2-BD59-A6C34878D82A}">
                    <a16:rowId xmlns:a16="http://schemas.microsoft.com/office/drawing/2014/main" val="2451081588"/>
                  </a:ext>
                </a:extLst>
              </a:tr>
              <a:tr h="955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dirty="0"/>
                        <a:t>INTENSIDAD ayuda:  </a:t>
                      </a:r>
                      <a:r>
                        <a:rPr lang="es-ES" sz="1600" b="1" dirty="0"/>
                        <a:t>Pyme 50%. Gran Empresa 15%</a:t>
                      </a:r>
                    </a:p>
                  </a:txBody>
                  <a:tcPr>
                    <a:cell3D prstMaterial="dkEdge">
                      <a:bevel prst="rible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dirty="0"/>
                        <a:t>INTENSIDAD ayuda: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dirty="0"/>
                        <a:t>Línea 1 y Línea 2: </a:t>
                      </a:r>
                      <a:r>
                        <a:rPr lang="es-ES" sz="1600" b="1" dirty="0"/>
                        <a:t>Pyme 50%. Gran Empresa 15%. Asociaciones 70%</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dirty="0"/>
                        <a:t>Línea 3: 100%. Máximo 300.000€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600" b="1" dirty="0"/>
                    </a:p>
                  </a:txBody>
                  <a:tcPr>
                    <a:cell3D prstMaterial="dkEdge">
                      <a:bevel prst="riblet"/>
                      <a:lightRig rig="flood" dir="t"/>
                    </a:cell3D>
                  </a:tcPr>
                </a:tc>
                <a:extLst>
                  <a:ext uri="{0D108BD9-81ED-4DB2-BD59-A6C34878D82A}">
                    <a16:rowId xmlns:a16="http://schemas.microsoft.com/office/drawing/2014/main" val="2167793431"/>
                  </a:ext>
                </a:extLst>
              </a:tr>
            </a:tbl>
          </a:graphicData>
        </a:graphic>
      </p:graphicFrame>
      <p:pic>
        <p:nvPicPr>
          <p:cNvPr id="11" name="Imagen 10">
            <a:extLst>
              <a:ext uri="{FF2B5EF4-FFF2-40B4-BE49-F238E27FC236}">
                <a16:creationId xmlns:a16="http://schemas.microsoft.com/office/drawing/2014/main" id="{7C82D5F5-02E8-7EF7-913C-64E83A0FF2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655" y="12389"/>
            <a:ext cx="9811745" cy="888511"/>
          </a:xfrm>
          <a:prstGeom prst="rect">
            <a:avLst/>
          </a:prstGeom>
        </p:spPr>
      </p:pic>
    </p:spTree>
    <p:extLst>
      <p:ext uri="{BB962C8B-B14F-4D97-AF65-F5344CB8AC3E}">
        <p14:creationId xmlns:p14="http://schemas.microsoft.com/office/powerpoint/2010/main" val="3847193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587CE-F48F-7E33-D50E-F922A9937E28}"/>
              </a:ext>
            </a:extLst>
          </p:cNvPr>
          <p:cNvSpPr>
            <a:spLocks noGrp="1"/>
          </p:cNvSpPr>
          <p:nvPr>
            <p:ph type="title"/>
          </p:nvPr>
        </p:nvSpPr>
        <p:spPr>
          <a:xfrm>
            <a:off x="1133475" y="1866900"/>
            <a:ext cx="9925050" cy="2081426"/>
          </a:xfr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a:noAutofit/>
          </a:bodyPr>
          <a:lstStyle/>
          <a:p>
            <a:pPr algn="ctr"/>
            <a:r>
              <a:rPr lang="es-ES" sz="6600" b="1" dirty="0">
                <a:solidFill>
                  <a:schemeClr val="bg1"/>
                </a:solidFill>
              </a:rPr>
              <a:t>INFORMACIÓN DE INTERÉS</a:t>
            </a:r>
          </a:p>
        </p:txBody>
      </p:sp>
      <p:pic>
        <p:nvPicPr>
          <p:cNvPr id="5" name="Imagen 4" descr="Texto&#10;&#10;Descripción generada automáticamente con confianza media">
            <a:extLst>
              <a:ext uri="{FF2B5EF4-FFF2-40B4-BE49-F238E27FC236}">
                <a16:creationId xmlns:a16="http://schemas.microsoft.com/office/drawing/2014/main" id="{D3809872-6818-E805-2F49-49D675F53C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23903" y="6071026"/>
            <a:ext cx="1387377" cy="330329"/>
          </a:xfrm>
          <a:prstGeom prst="rect">
            <a:avLst/>
          </a:prstGeom>
          <a:solidFill>
            <a:srgbClr val="C00000"/>
          </a:solidFill>
        </p:spPr>
      </p:pic>
      <p:pic>
        <p:nvPicPr>
          <p:cNvPr id="3" name="Imagen 2">
            <a:extLst>
              <a:ext uri="{FF2B5EF4-FFF2-40B4-BE49-F238E27FC236}">
                <a16:creationId xmlns:a16="http://schemas.microsoft.com/office/drawing/2014/main" id="{48D885F9-7241-A868-997D-363B9A63C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855" y="182877"/>
            <a:ext cx="10322060" cy="934723"/>
          </a:xfrm>
          <a:prstGeom prst="rect">
            <a:avLst/>
          </a:prstGeom>
        </p:spPr>
      </p:pic>
    </p:spTree>
    <p:extLst>
      <p:ext uri="{BB962C8B-B14F-4D97-AF65-F5344CB8AC3E}">
        <p14:creationId xmlns:p14="http://schemas.microsoft.com/office/powerpoint/2010/main" val="1114798291"/>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a 24">
            <a:extLst>
              <a:ext uri="{FF2B5EF4-FFF2-40B4-BE49-F238E27FC236}">
                <a16:creationId xmlns:a16="http://schemas.microsoft.com/office/drawing/2014/main" id="{5541A553-9A4C-4299-A09A-6C06B52770F3}"/>
              </a:ext>
            </a:extLst>
          </p:cNvPr>
          <p:cNvGraphicFramePr/>
          <p:nvPr>
            <p:extLst>
              <p:ext uri="{D42A27DB-BD31-4B8C-83A1-F6EECF244321}">
                <p14:modId xmlns:p14="http://schemas.microsoft.com/office/powerpoint/2010/main" val="3803818769"/>
              </p:ext>
            </p:extLst>
          </p:nvPr>
        </p:nvGraphicFramePr>
        <p:xfrm>
          <a:off x="849087" y="1334278"/>
          <a:ext cx="10282334" cy="464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a:extLst>
              <a:ext uri="{FF2B5EF4-FFF2-40B4-BE49-F238E27FC236}">
                <a16:creationId xmlns:a16="http://schemas.microsoft.com/office/drawing/2014/main" id="{68F8DC7D-38DA-88B3-7157-B92330D46137}"/>
              </a:ext>
            </a:extLst>
          </p:cNvPr>
          <p:cNvSpPr txBox="1">
            <a:spLocks/>
          </p:cNvSpPr>
          <p:nvPr/>
        </p:nvSpPr>
        <p:spPr>
          <a:xfrm>
            <a:off x="735624" y="859731"/>
            <a:ext cx="11029950" cy="241281"/>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000" b="1" dirty="0"/>
              <a:t>SUBCONTRATACIÓN</a:t>
            </a:r>
            <a:endParaRPr lang="en-US" sz="2000" b="1" kern="1200" dirty="0">
              <a:solidFill>
                <a:schemeClr val="tx1"/>
              </a:solidFill>
              <a:latin typeface="+mj-lt"/>
              <a:ea typeface="+mj-ea"/>
              <a:cs typeface="+mj-cs"/>
            </a:endParaRPr>
          </a:p>
        </p:txBody>
      </p:sp>
      <p:pic>
        <p:nvPicPr>
          <p:cNvPr id="3" name="Imagen 2">
            <a:extLst>
              <a:ext uri="{FF2B5EF4-FFF2-40B4-BE49-F238E27FC236}">
                <a16:creationId xmlns:a16="http://schemas.microsoft.com/office/drawing/2014/main" id="{7E715428-FEE5-BBF6-92B1-9FC5EB233AA7}"/>
              </a:ext>
            </a:extLst>
          </p:cNvPr>
          <p:cNvPicPr>
            <a:picLocks noChangeAspect="1"/>
          </p:cNvPicPr>
          <p:nvPr/>
        </p:nvPicPr>
        <p:blipFill>
          <a:blip r:embed="rId7"/>
          <a:stretch>
            <a:fillRect/>
          </a:stretch>
        </p:blipFill>
        <p:spPr>
          <a:xfrm>
            <a:off x="9632314" y="6068051"/>
            <a:ext cx="1736725" cy="292274"/>
          </a:xfrm>
          <a:prstGeom prst="rect">
            <a:avLst/>
          </a:prstGeom>
        </p:spPr>
      </p:pic>
      <p:pic>
        <p:nvPicPr>
          <p:cNvPr id="4" name="Imagen 3">
            <a:extLst>
              <a:ext uri="{FF2B5EF4-FFF2-40B4-BE49-F238E27FC236}">
                <a16:creationId xmlns:a16="http://schemas.microsoft.com/office/drawing/2014/main" id="{AF646D03-044C-6D0B-BE1F-BDA2813484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855" y="182877"/>
            <a:ext cx="10322060" cy="934723"/>
          </a:xfrm>
          <a:prstGeom prst="rect">
            <a:avLst/>
          </a:prstGeom>
        </p:spPr>
      </p:pic>
    </p:spTree>
    <p:extLst>
      <p:ext uri="{BB962C8B-B14F-4D97-AF65-F5344CB8AC3E}">
        <p14:creationId xmlns:p14="http://schemas.microsoft.com/office/powerpoint/2010/main" val="1147657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3F80636-F260-E956-C783-9CCC3ACB4524}"/>
              </a:ext>
            </a:extLst>
          </p:cNvPr>
          <p:cNvSpPr txBox="1">
            <a:spLocks/>
          </p:cNvSpPr>
          <p:nvPr/>
        </p:nvSpPr>
        <p:spPr>
          <a:xfrm>
            <a:off x="800100" y="1172939"/>
            <a:ext cx="10429240" cy="357311"/>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400" b="1" dirty="0"/>
              <a:t>GASTOS NO SUBVENCIONABLES</a:t>
            </a:r>
            <a:endParaRPr lang="en-US" sz="2400" b="1" kern="1200" dirty="0">
              <a:solidFill>
                <a:schemeClr val="tx1"/>
              </a:solidFill>
              <a:latin typeface="+mj-lt"/>
              <a:ea typeface="+mj-ea"/>
              <a:cs typeface="+mj-cs"/>
            </a:endParaRPr>
          </a:p>
        </p:txBody>
      </p:sp>
      <p:sp>
        <p:nvSpPr>
          <p:cNvPr id="6" name="Rectángulo: esquinas redondeadas 5">
            <a:extLst>
              <a:ext uri="{FF2B5EF4-FFF2-40B4-BE49-F238E27FC236}">
                <a16:creationId xmlns:a16="http://schemas.microsoft.com/office/drawing/2014/main" id="{EABAF73E-005E-38BA-28C1-F51666A01253}"/>
              </a:ext>
            </a:extLst>
          </p:cNvPr>
          <p:cNvSpPr/>
          <p:nvPr/>
        </p:nvSpPr>
        <p:spPr>
          <a:xfrm>
            <a:off x="676275" y="2108320"/>
            <a:ext cx="10429240" cy="65722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No se considerarán subvencionables los </a:t>
            </a:r>
            <a:r>
              <a:rPr kumimoji="0" lang="es-ES" sz="1800" b="1" i="0" u="none" strike="noStrike" kern="1200" cap="none" spc="0" normalizeH="0" baseline="0" noProof="0" dirty="0">
                <a:ln>
                  <a:noFill/>
                </a:ln>
                <a:solidFill>
                  <a:schemeClr val="tx1"/>
                </a:solidFill>
                <a:effectLst/>
                <a:uLnTx/>
                <a:uFillTx/>
                <a:latin typeface="Calibri" panose="020F0502020204030204"/>
                <a:ea typeface="+mn-ea"/>
                <a:cs typeface="+mn-cs"/>
              </a:rPr>
              <a:t>gastos financieros</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así como cualquier tipo de impuesto, tasa o licencia.</a:t>
            </a:r>
          </a:p>
        </p:txBody>
      </p:sp>
      <p:sp>
        <p:nvSpPr>
          <p:cNvPr id="8" name="Rectángulo: esquinas redondeadas 7">
            <a:extLst>
              <a:ext uri="{FF2B5EF4-FFF2-40B4-BE49-F238E27FC236}">
                <a16:creationId xmlns:a16="http://schemas.microsoft.com/office/drawing/2014/main" id="{91CDE6F8-3CDC-0C2C-D1BB-DFA8BC5AEF70}"/>
              </a:ext>
            </a:extLst>
          </p:cNvPr>
          <p:cNvSpPr/>
          <p:nvPr/>
        </p:nvSpPr>
        <p:spPr>
          <a:xfrm>
            <a:off x="971550" y="2822239"/>
            <a:ext cx="10429240" cy="728663"/>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chemeClr val="tx1"/>
                </a:solidFill>
                <a:effectLst/>
                <a:uLnTx/>
                <a:uFillTx/>
                <a:latin typeface="Calibri" panose="020F0502020204030204"/>
                <a:ea typeface="+mn-ea"/>
                <a:cs typeface="+mn-cs"/>
              </a:rPr>
              <a:t>Impuestos indirectos</a:t>
            </a:r>
            <a:r>
              <a:rPr kumimoji="0" lang="es-ES" sz="1800" b="0" i="0" u="none" strike="noStrike" kern="1200" cap="none" spc="0" normalizeH="0" baseline="0" noProof="0" dirty="0">
                <a:ln>
                  <a:noFill/>
                </a:ln>
                <a:solidFill>
                  <a:schemeClr val="tx1"/>
                </a:solidFill>
                <a:effectLst/>
                <a:uLnTx/>
                <a:uFillTx/>
                <a:latin typeface="Calibri" panose="020F0502020204030204"/>
                <a:ea typeface="+mn-ea"/>
                <a:cs typeface="+mn-cs"/>
              </a:rPr>
              <a:t>, cuando sean susceptibles de recuperación, compensación o exención e </a:t>
            </a:r>
            <a:r>
              <a:rPr kumimoji="0" lang="es-ES" sz="1800" b="1" i="0" u="none" strike="noStrike" kern="1200" cap="none" spc="0" normalizeH="0" baseline="0" noProof="0" dirty="0">
                <a:ln>
                  <a:noFill/>
                </a:ln>
                <a:solidFill>
                  <a:schemeClr val="tx1"/>
                </a:solidFill>
                <a:effectLst/>
                <a:uLnTx/>
                <a:uFillTx/>
                <a:latin typeface="Calibri" panose="020F0502020204030204"/>
                <a:ea typeface="+mn-ea"/>
                <a:cs typeface="+mn-cs"/>
              </a:rPr>
              <a:t>impuestos sobre la renta. </a:t>
            </a:r>
          </a:p>
        </p:txBody>
      </p:sp>
      <p:sp>
        <p:nvSpPr>
          <p:cNvPr id="9" name="Rectángulo: esquinas redondeadas 8">
            <a:extLst>
              <a:ext uri="{FF2B5EF4-FFF2-40B4-BE49-F238E27FC236}">
                <a16:creationId xmlns:a16="http://schemas.microsoft.com/office/drawing/2014/main" id="{27334B26-B41F-8E0B-ABEA-5754F6C11ADE}"/>
              </a:ext>
            </a:extLst>
          </p:cNvPr>
          <p:cNvSpPr/>
          <p:nvPr/>
        </p:nvSpPr>
        <p:spPr>
          <a:xfrm>
            <a:off x="1162050" y="3607596"/>
            <a:ext cx="10429240" cy="72866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chemeClr val="tx1"/>
                </a:solidFill>
                <a:effectLst/>
                <a:uLnTx/>
                <a:uFillTx/>
                <a:latin typeface="Calibri" panose="020F0502020204030204"/>
                <a:ea typeface="+mn-ea"/>
                <a:cs typeface="+mn-cs"/>
              </a:rPr>
              <a:t>Cualesquiera gastos asociados a </a:t>
            </a:r>
            <a:r>
              <a:rPr kumimoji="0" lang="es-ES" sz="1800" b="1" i="0" u="none" strike="noStrike" kern="1200" cap="none" spc="0" normalizeH="0" baseline="0" noProof="0" dirty="0">
                <a:ln>
                  <a:noFill/>
                </a:ln>
                <a:solidFill>
                  <a:schemeClr val="tx1"/>
                </a:solidFill>
                <a:effectLst/>
                <a:uLnTx/>
                <a:uFillTx/>
                <a:latin typeface="Calibri" panose="020F0502020204030204"/>
                <a:ea typeface="+mn-ea"/>
                <a:cs typeface="+mn-cs"/>
              </a:rPr>
              <a:t>gestiones, contrataciones, consultas o trámites administrativos</a:t>
            </a:r>
            <a:r>
              <a:rPr kumimoji="0" lang="es-ES" sz="1800" b="0" i="0" u="none" strike="noStrike" kern="1200" cap="none" spc="0" normalizeH="0" baseline="0" noProof="0" dirty="0">
                <a:ln>
                  <a:noFill/>
                </a:ln>
                <a:solidFill>
                  <a:schemeClr val="tx1"/>
                </a:solidFill>
                <a:effectLst/>
                <a:uLnTx/>
                <a:uFillTx/>
                <a:latin typeface="Calibri" panose="020F0502020204030204"/>
                <a:ea typeface="+mn-ea"/>
                <a:cs typeface="+mn-cs"/>
              </a:rPr>
              <a:t>, aun siendo necesarios para la obtención de permisos o licencias</a:t>
            </a:r>
            <a:r>
              <a:rPr kumimoji="0" lang="es-ES" sz="2000" b="0"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Arial" panose="020B0604020202020204" pitchFamily="34" charset="0"/>
              </a:rPr>
              <a:t>.</a:t>
            </a:r>
          </a:p>
        </p:txBody>
      </p:sp>
      <p:sp>
        <p:nvSpPr>
          <p:cNvPr id="10" name="Rectángulo: esquinas redondeadas 9">
            <a:extLst>
              <a:ext uri="{FF2B5EF4-FFF2-40B4-BE49-F238E27FC236}">
                <a16:creationId xmlns:a16="http://schemas.microsoft.com/office/drawing/2014/main" id="{499EECC4-C207-640B-422E-B9F2E5590C8E}"/>
              </a:ext>
            </a:extLst>
          </p:cNvPr>
          <p:cNvSpPr/>
          <p:nvPr/>
        </p:nvSpPr>
        <p:spPr>
          <a:xfrm>
            <a:off x="1386205" y="4379119"/>
            <a:ext cx="10429240" cy="728663"/>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chemeClr val="tx1"/>
                </a:solidFill>
                <a:effectLst/>
                <a:uLnTx/>
                <a:uFillTx/>
                <a:latin typeface="Calibri" panose="020F0502020204030204"/>
                <a:ea typeface="+mn-ea"/>
                <a:cs typeface="+mn-cs"/>
              </a:rPr>
              <a:t>Seguros </a:t>
            </a:r>
            <a:r>
              <a:rPr kumimoji="0" lang="es-ES" sz="1800" b="0" i="0" u="none" strike="noStrike" kern="1200" cap="none" spc="0" normalizeH="0" baseline="0" noProof="0" dirty="0">
                <a:ln>
                  <a:noFill/>
                </a:ln>
                <a:solidFill>
                  <a:schemeClr val="tx1"/>
                </a:solidFill>
                <a:effectLst/>
                <a:uLnTx/>
                <a:uFillTx/>
                <a:latin typeface="Calibri" panose="020F0502020204030204"/>
                <a:ea typeface="+mn-ea"/>
                <a:cs typeface="+mn-cs"/>
              </a:rPr>
              <a:t>suscritos por la entidad beneficiaria y costes asociados a </a:t>
            </a:r>
            <a:r>
              <a:rPr kumimoji="0" lang="es-ES" sz="1800" b="1" i="0" u="none" strike="noStrike" kern="1200" cap="none" spc="0" normalizeH="0" baseline="0" noProof="0" dirty="0">
                <a:ln>
                  <a:noFill/>
                </a:ln>
                <a:solidFill>
                  <a:schemeClr val="tx1"/>
                </a:solidFill>
                <a:effectLst/>
                <a:uLnTx/>
                <a:uFillTx/>
                <a:latin typeface="Calibri" panose="020F0502020204030204"/>
                <a:ea typeface="+mn-ea"/>
                <a:cs typeface="+mn-cs"/>
              </a:rPr>
              <a:t>la  vigilancia y seguridad </a:t>
            </a:r>
            <a:r>
              <a:rPr kumimoji="0" lang="es-ES" sz="1800" b="0" i="0" u="none" strike="noStrike" kern="1200" cap="none" spc="0" normalizeH="0" baseline="0" noProof="0" dirty="0">
                <a:ln>
                  <a:noFill/>
                </a:ln>
                <a:solidFill>
                  <a:schemeClr val="tx1"/>
                </a:solidFill>
                <a:effectLst/>
                <a:uLnTx/>
                <a:uFillTx/>
                <a:latin typeface="Calibri" panose="020F0502020204030204"/>
                <a:ea typeface="+mn-ea"/>
                <a:cs typeface="+mn-cs"/>
              </a:rPr>
              <a:t>durante la ejecución de las obras asociadas a las actuaciones o instalaciones hasta la fecha de puesta en marcha</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Rectángulo: esquinas redondeadas 10">
            <a:extLst>
              <a:ext uri="{FF2B5EF4-FFF2-40B4-BE49-F238E27FC236}">
                <a16:creationId xmlns:a16="http://schemas.microsoft.com/office/drawing/2014/main" id="{A8037AB9-1B15-3260-985F-6457320120F1}"/>
              </a:ext>
            </a:extLst>
          </p:cNvPr>
          <p:cNvSpPr/>
          <p:nvPr/>
        </p:nvSpPr>
        <p:spPr>
          <a:xfrm>
            <a:off x="1647618" y="5150642"/>
            <a:ext cx="10429240" cy="72866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chemeClr val="tx1"/>
                </a:solidFill>
                <a:effectLst/>
                <a:uLnTx/>
                <a:uFillTx/>
                <a:latin typeface="Calibri" panose="020F0502020204030204"/>
                <a:ea typeface="+mn-ea"/>
                <a:cs typeface="+mn-cs"/>
              </a:rPr>
              <a:t>Costes asociados a sanciones penales</a:t>
            </a:r>
            <a:r>
              <a:rPr kumimoji="0" lang="es-ES" sz="1800" b="0" i="0" u="none" strike="noStrike" kern="1200" cap="none" spc="0" normalizeH="0" baseline="0" noProof="0" dirty="0">
                <a:ln>
                  <a:noFill/>
                </a:ln>
                <a:solidFill>
                  <a:schemeClr val="tx1"/>
                </a:solidFill>
                <a:effectLst/>
                <a:uLnTx/>
                <a:uFillTx/>
                <a:latin typeface="Calibri" panose="020F0502020204030204"/>
                <a:ea typeface="+mn-ea"/>
                <a:cs typeface="+mn-cs"/>
              </a:rPr>
              <a:t>, así como gastos de procedimientos judiciales.</a:t>
            </a:r>
            <a:endParaRPr kumimoji="0" lang="es-ES" sz="2000" b="0"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AF791B29-2DC3-BD6E-DA26-5FBEF4E3B354}"/>
              </a:ext>
            </a:extLst>
          </p:cNvPr>
          <p:cNvPicPr>
            <a:picLocks noChangeAspect="1"/>
          </p:cNvPicPr>
          <p:nvPr/>
        </p:nvPicPr>
        <p:blipFill>
          <a:blip r:embed="rId2"/>
          <a:stretch>
            <a:fillRect/>
          </a:stretch>
        </p:blipFill>
        <p:spPr>
          <a:xfrm>
            <a:off x="10533594" y="6344762"/>
            <a:ext cx="1391492" cy="273268"/>
          </a:xfrm>
          <a:prstGeom prst="rect">
            <a:avLst/>
          </a:prstGeom>
        </p:spPr>
      </p:pic>
      <p:pic>
        <p:nvPicPr>
          <p:cNvPr id="3" name="Imagen 2">
            <a:extLst>
              <a:ext uri="{FF2B5EF4-FFF2-40B4-BE49-F238E27FC236}">
                <a16:creationId xmlns:a16="http://schemas.microsoft.com/office/drawing/2014/main" id="{D4A928DA-A661-520E-59F0-00313BA85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55" y="182877"/>
            <a:ext cx="10322060" cy="934723"/>
          </a:xfrm>
          <a:prstGeom prst="rect">
            <a:avLst/>
          </a:prstGeom>
        </p:spPr>
      </p:pic>
    </p:spTree>
    <p:extLst>
      <p:ext uri="{BB962C8B-B14F-4D97-AF65-F5344CB8AC3E}">
        <p14:creationId xmlns:p14="http://schemas.microsoft.com/office/powerpoint/2010/main" val="408336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FCDE63B-F7B8-AC64-7277-C11002D39102}"/>
              </a:ext>
            </a:extLst>
          </p:cNvPr>
          <p:cNvSpPr txBox="1">
            <a:spLocks/>
          </p:cNvSpPr>
          <p:nvPr/>
        </p:nvSpPr>
        <p:spPr>
          <a:xfrm>
            <a:off x="692128" y="903076"/>
            <a:ext cx="10807744" cy="239034"/>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600" b="1" dirty="0"/>
              <a:t>PRESENTACIÓN DE SOLICITUDES</a:t>
            </a:r>
          </a:p>
        </p:txBody>
      </p:sp>
      <p:sp>
        <p:nvSpPr>
          <p:cNvPr id="7" name="CuadroTexto 6">
            <a:extLst>
              <a:ext uri="{FF2B5EF4-FFF2-40B4-BE49-F238E27FC236}">
                <a16:creationId xmlns:a16="http://schemas.microsoft.com/office/drawing/2014/main" id="{AA414D1C-B362-5128-6109-2AA753256648}"/>
              </a:ext>
            </a:extLst>
          </p:cNvPr>
          <p:cNvSpPr txBox="1"/>
          <p:nvPr/>
        </p:nvSpPr>
        <p:spPr>
          <a:xfrm>
            <a:off x="692128" y="1391921"/>
            <a:ext cx="10807744" cy="5047536"/>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a:t>Se podrá presentar </a:t>
            </a:r>
            <a:r>
              <a:rPr lang="es-ES" sz="1600" b="1" dirty="0"/>
              <a:t>una sola  solicitud por solicitante  y proyecto </a:t>
            </a:r>
            <a:r>
              <a:rPr lang="es-ES" sz="1600" dirty="0"/>
              <a:t>o conformación de la agrupación.</a:t>
            </a:r>
          </a:p>
          <a:p>
            <a:pPr algn="just"/>
            <a:endParaRPr lang="es-ES" sz="1600" dirty="0"/>
          </a:p>
          <a:p>
            <a:pPr marL="285750" indent="-285750" algn="just">
              <a:buFont typeface="Arial" panose="020B0604020202020204" pitchFamily="34" charset="0"/>
              <a:buChar char="•"/>
            </a:pPr>
            <a:r>
              <a:rPr lang="es-ES" sz="1600" dirty="0"/>
              <a:t>La solicitud se presenta a través del Portal de Ayudas del Ministerio de Industria, Comercio y Turismo </a:t>
            </a:r>
            <a:r>
              <a:rPr lang="es-ES" sz="1600" dirty="0">
                <a:solidFill>
                  <a:schemeClr val="accent1"/>
                </a:solidFill>
              </a:rPr>
              <a:t>(</a:t>
            </a:r>
            <a:r>
              <a:rPr lang="es-ES" sz="1600" dirty="0">
                <a:solidFill>
                  <a:schemeClr val="accent1"/>
                </a:solidFill>
                <a:hlinkClick r:id="rId2">
                  <a:extLst>
                    <a:ext uri="{A12FA001-AC4F-418D-AE19-62706E023703}">
                      <ahyp:hlinkClr xmlns:ahyp="http://schemas.microsoft.com/office/drawing/2018/hyperlinkcolor" val="tx"/>
                    </a:ext>
                  </a:extLst>
                </a:hlinkClick>
              </a:rPr>
              <a:t>https://www.mincotur.gob.es/PortalAyudas</a:t>
            </a:r>
            <a:r>
              <a:rPr lang="es-ES" sz="1600" dirty="0">
                <a:solidFill>
                  <a:schemeClr val="accent1"/>
                </a:solidFill>
              </a:rPr>
              <a:t>)</a:t>
            </a:r>
            <a:r>
              <a:rPr lang="es-ES" sz="1600" dirty="0"/>
              <a:t>, mediante la cumplimentación de un formulario de solicitud y cuestionario electrónico en el plazo establecido por la convocatoria (dos meses desde la publicación de su extracto en el BOE) más la documentación requerida en la convocatoria.</a:t>
            </a:r>
          </a:p>
          <a:p>
            <a:pPr marL="285750" indent="-285750" algn="just">
              <a:buFont typeface="Arial" panose="020B0604020202020204" pitchFamily="34" charset="0"/>
              <a:buChar char="•"/>
            </a:pPr>
            <a:endParaRPr lang="es-ES" sz="1600" dirty="0"/>
          </a:p>
          <a:p>
            <a:pPr marL="285750" indent="-285750" algn="just">
              <a:buFont typeface="Wingdings" panose="05000000000000000000" pitchFamily="2" charset="2"/>
              <a:buChar char="§"/>
            </a:pPr>
            <a:r>
              <a:rPr lang="es-ES" sz="1600" dirty="0"/>
              <a:t>Por cada solicitud se deberá rellenar y presentar el formulario electrónico generado en PDF del Portal de Ayudas del Ministerio de Industria, Comercio y Turismo, el cual ha de ser firmado electrónicamente por el representante o apoderado único de la agrupación en el caso de las líneas 1 y 2, o por el representante o apoderado de la empresa en el caso de la línea 3, con poderes bastantes para cumplir las obligaciones que como solicitante corresponden.  </a:t>
            </a:r>
          </a:p>
          <a:p>
            <a:pPr algn="just"/>
            <a:r>
              <a:rPr lang="es-ES" sz="1600" dirty="0"/>
              <a:t> </a:t>
            </a:r>
          </a:p>
          <a:p>
            <a:pPr algn="just"/>
            <a:r>
              <a:rPr lang="es-ES" sz="1600" dirty="0"/>
              <a:t>	</a:t>
            </a:r>
            <a:r>
              <a:rPr lang="es-ES" sz="1600" dirty="0">
                <a:effectLst>
                  <a:outerShdw blurRad="38100" dist="38100" dir="2700000" algn="tl">
                    <a:srgbClr val="000000">
                      <a:alpha val="43137"/>
                    </a:srgbClr>
                  </a:outerShdw>
                </a:effectLst>
              </a:rPr>
              <a:t>NOTA: En la transcripción de datos de la solicitud en el portal de Ayudas tengan especial cuidado porque es fácil 	equivocarse y los datos ingresados son los que quedan registrados en el sistema sin opción a modificación.</a:t>
            </a:r>
          </a:p>
          <a:p>
            <a:pPr algn="just">
              <a:spcBef>
                <a:spcPts val="35"/>
              </a:spcBef>
            </a:pPr>
            <a:r>
              <a:rPr lang="es-ES" sz="1600" dirty="0"/>
              <a:t> </a:t>
            </a:r>
          </a:p>
          <a:p>
            <a:pPr marL="285750" indent="-285750" algn="just">
              <a:buFont typeface="Arial" panose="020B0604020202020204" pitchFamily="34" charset="0"/>
              <a:buChar char="•"/>
            </a:pPr>
            <a:r>
              <a:rPr lang="es-ES" sz="1600" dirty="0"/>
              <a:t>Si la </a:t>
            </a:r>
            <a:r>
              <a:rPr lang="es-ES" sz="1600" b="1" dirty="0"/>
              <a:t>documentación aportada no reuniera los requisitos exigidos</a:t>
            </a:r>
            <a:r>
              <a:rPr lang="es-ES" sz="1600" dirty="0"/>
              <a:t>, se requerirá al interesado para que, en el </a:t>
            </a:r>
            <a:r>
              <a:rPr lang="es-ES" sz="1600" b="1" dirty="0"/>
              <a:t>plazo de 10 días hábiles</a:t>
            </a:r>
            <a:r>
              <a:rPr lang="es-ES" sz="1600" dirty="0"/>
              <a:t>, contados desde el día siguiente al de la publicación del requerimiento, subsane la falta o acompañe los documentos preceptivos. Para ello, </a:t>
            </a:r>
            <a:r>
              <a:rPr lang="es-ES" sz="1600" u="sng" dirty="0"/>
              <a:t>es recomendable leer con detenimiento y hasta el final las indicaciones recogidas en la </a:t>
            </a:r>
            <a:r>
              <a:rPr lang="es-ES" sz="1600" dirty="0">
                <a:effectLst>
                  <a:outerShdw blurRad="38100" dist="38100" dir="2700000" algn="tl">
                    <a:srgbClr val="000000">
                      <a:alpha val="43137"/>
                    </a:srgbClr>
                  </a:outerShdw>
                </a:effectLst>
              </a:rPr>
              <a:t>Guía del participante</a:t>
            </a:r>
            <a:r>
              <a:rPr lang="es-ES" sz="1600" dirty="0"/>
              <a:t>, permitiendo una mayor eficacia y eficiencia en la gestión,</a:t>
            </a:r>
            <a:r>
              <a:rPr lang="es-ES" sz="1800" dirty="0">
                <a:effectLst/>
                <a:latin typeface="Arial MT"/>
                <a:ea typeface="Arial MT"/>
                <a:cs typeface="Arial MT"/>
              </a:rPr>
              <a:t> </a:t>
            </a:r>
            <a:r>
              <a:rPr lang="es-ES" sz="1600" dirty="0"/>
              <a:t>su buena cumplimentación y conocimiento de la documentación a adjuntar.</a:t>
            </a:r>
          </a:p>
        </p:txBody>
      </p:sp>
      <p:pic>
        <p:nvPicPr>
          <p:cNvPr id="3" name="Imagen 2">
            <a:extLst>
              <a:ext uri="{FF2B5EF4-FFF2-40B4-BE49-F238E27FC236}">
                <a16:creationId xmlns:a16="http://schemas.microsoft.com/office/drawing/2014/main" id="{593B6A54-6CB4-99B7-B8E8-79158036C90E}"/>
              </a:ext>
            </a:extLst>
          </p:cNvPr>
          <p:cNvPicPr>
            <a:picLocks noChangeAspect="1"/>
          </p:cNvPicPr>
          <p:nvPr/>
        </p:nvPicPr>
        <p:blipFill>
          <a:blip r:embed="rId3"/>
          <a:stretch>
            <a:fillRect/>
          </a:stretch>
        </p:blipFill>
        <p:spPr>
          <a:xfrm>
            <a:off x="10574234" y="6480830"/>
            <a:ext cx="1391492" cy="273268"/>
          </a:xfrm>
          <a:prstGeom prst="rect">
            <a:avLst/>
          </a:prstGeom>
        </p:spPr>
      </p:pic>
      <p:pic>
        <p:nvPicPr>
          <p:cNvPr id="2" name="Imagen 1">
            <a:extLst>
              <a:ext uri="{FF2B5EF4-FFF2-40B4-BE49-F238E27FC236}">
                <a16:creationId xmlns:a16="http://schemas.microsoft.com/office/drawing/2014/main" id="{65C9E39B-CA88-32A3-6DD7-86C5CC6C2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855" y="182877"/>
            <a:ext cx="10322060" cy="934723"/>
          </a:xfrm>
          <a:prstGeom prst="rect">
            <a:avLst/>
          </a:prstGeom>
        </p:spPr>
      </p:pic>
    </p:spTree>
    <p:extLst>
      <p:ext uri="{BB962C8B-B14F-4D97-AF65-F5344CB8AC3E}">
        <p14:creationId xmlns:p14="http://schemas.microsoft.com/office/powerpoint/2010/main" val="429157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CAEDFFF5-E393-47DA-2DFF-01FC6768B0F0}"/>
              </a:ext>
            </a:extLst>
          </p:cNvPr>
          <p:cNvSpPr/>
          <p:nvPr/>
        </p:nvSpPr>
        <p:spPr>
          <a:xfrm>
            <a:off x="525480" y="1704051"/>
            <a:ext cx="5265720" cy="3499108"/>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just" fontAlgn="t">
              <a:buFont typeface="Arial" panose="020B0604020202020204" pitchFamily="34" charset="0"/>
              <a:buChar char="•"/>
            </a:pPr>
            <a:r>
              <a:rPr lang="es-ES" sz="1400" b="1" i="0" u="none" strike="noStrike" kern="1200" dirty="0">
                <a:solidFill>
                  <a:srgbClr val="000000"/>
                </a:solidFill>
                <a:effectLst/>
              </a:rPr>
              <a:t>Formulario de solicitud </a:t>
            </a:r>
            <a:r>
              <a:rPr lang="es-ES" sz="1400" b="0" i="0" u="none" strike="noStrike" kern="1200" dirty="0">
                <a:solidFill>
                  <a:srgbClr val="000000"/>
                </a:solidFill>
                <a:effectLst/>
              </a:rPr>
              <a:t>de la ayuda cumplimentado y firmado electrónicamente por el representante o apoderado único de la agrupación. </a:t>
            </a:r>
          </a:p>
          <a:p>
            <a:pPr marL="171450" indent="-171450" algn="just" fontAlgn="t">
              <a:buFont typeface="Arial" panose="020B0604020202020204" pitchFamily="34" charset="0"/>
              <a:buChar char="•"/>
            </a:pPr>
            <a:r>
              <a:rPr lang="es-ES" sz="1400" dirty="0">
                <a:solidFill>
                  <a:srgbClr val="000000"/>
                </a:solidFill>
              </a:rPr>
              <a:t>Acreditac</a:t>
            </a:r>
            <a:r>
              <a:rPr lang="es-ES" sz="1400" b="1" dirty="0">
                <a:solidFill>
                  <a:srgbClr val="000000"/>
                </a:solidFill>
              </a:rPr>
              <a:t>ión CNAE.</a:t>
            </a:r>
          </a:p>
          <a:p>
            <a:pPr marL="171450" indent="-171450" algn="just" fontAlgn="t">
              <a:buFont typeface="Arial" panose="020B0604020202020204" pitchFamily="34" charset="0"/>
              <a:buChar char="•"/>
            </a:pPr>
            <a:r>
              <a:rPr lang="es-ES" sz="1400" dirty="0">
                <a:solidFill>
                  <a:srgbClr val="000000"/>
                </a:solidFill>
              </a:rPr>
              <a:t>Tarjeta de Identificación Fiscal </a:t>
            </a:r>
            <a:r>
              <a:rPr lang="es-ES" sz="1400" b="1" dirty="0">
                <a:solidFill>
                  <a:srgbClr val="000000"/>
                </a:solidFill>
              </a:rPr>
              <a:t>(CIF)</a:t>
            </a:r>
          </a:p>
          <a:p>
            <a:pPr marL="171450" indent="-171450" algn="just" rtl="0" eaLnBrk="1" fontAlgn="t" latinLnBrk="0" hangingPunct="1">
              <a:spcBef>
                <a:spcPts val="0"/>
              </a:spcBef>
              <a:spcAft>
                <a:spcPts val="0"/>
              </a:spcAft>
              <a:buFont typeface="Arial" panose="020B0604020202020204" pitchFamily="34" charset="0"/>
              <a:buChar char="•"/>
            </a:pPr>
            <a:r>
              <a:rPr lang="es-ES" sz="1400" b="1" i="0" u="none" strike="noStrike" kern="1200" dirty="0">
                <a:solidFill>
                  <a:srgbClr val="000000"/>
                </a:solidFill>
                <a:effectLst/>
              </a:rPr>
              <a:t>Acreditación válida del poder </a:t>
            </a:r>
            <a:r>
              <a:rPr lang="es-ES" sz="1400" b="0" i="0" u="none" strike="noStrike" kern="1200" dirty="0">
                <a:solidFill>
                  <a:srgbClr val="000000"/>
                </a:solidFill>
                <a:effectLst/>
              </a:rPr>
              <a:t>de representación del firmante de la solicitud.</a:t>
            </a:r>
          </a:p>
          <a:p>
            <a:pPr marL="171450" indent="-171450" algn="just" rtl="0" eaLnBrk="1" fontAlgn="t" latinLnBrk="0" hangingPunct="1">
              <a:spcBef>
                <a:spcPts val="0"/>
              </a:spcBef>
              <a:spcAft>
                <a:spcPts val="0"/>
              </a:spcAft>
              <a:buFont typeface="Arial" panose="020B0604020202020204" pitchFamily="34" charset="0"/>
              <a:buChar char="•"/>
            </a:pPr>
            <a:r>
              <a:rPr lang="es-ES" sz="1400" b="1" dirty="0">
                <a:solidFill>
                  <a:srgbClr val="000000"/>
                </a:solidFill>
              </a:rPr>
              <a:t>Cuentas anuales</a:t>
            </a:r>
            <a:r>
              <a:rPr lang="es-ES" sz="1400" dirty="0">
                <a:solidFill>
                  <a:srgbClr val="000000"/>
                </a:solidFill>
              </a:rPr>
              <a:t>, aprobadas y depositadas, de los dos últimos años preferiblemente.</a:t>
            </a:r>
          </a:p>
          <a:p>
            <a:pPr marL="171450" indent="-171450" algn="just" fontAlgn="t">
              <a:buFont typeface="Arial" panose="020B0604020202020204" pitchFamily="34" charset="0"/>
              <a:buChar char="•"/>
            </a:pPr>
            <a:r>
              <a:rPr lang="es-ES" sz="1400" dirty="0">
                <a:solidFill>
                  <a:srgbClr val="000000"/>
                </a:solidFill>
              </a:rPr>
              <a:t>Acreditación de la inscripción en el Registro el </a:t>
            </a:r>
            <a:r>
              <a:rPr lang="es-ES" sz="1400" b="1" dirty="0">
                <a:solidFill>
                  <a:srgbClr val="000000"/>
                </a:solidFill>
              </a:rPr>
              <a:t>censo de empresarios</a:t>
            </a:r>
            <a:r>
              <a:rPr lang="es-ES" sz="1400" dirty="0">
                <a:solidFill>
                  <a:srgbClr val="000000"/>
                </a:solidFill>
              </a:rPr>
              <a:t>, profesionales y retenedores de la Agencia Estatal de Administración Tributaria, o en el censo equivalente de la Administración. </a:t>
            </a:r>
            <a:r>
              <a:rPr lang="es-ES" sz="1400" i="1" dirty="0">
                <a:solidFill>
                  <a:srgbClr val="000000"/>
                </a:solidFill>
              </a:rPr>
              <a:t>Preferiblemente el Modelo 036: Censo de empresarios, profesionales y retenedores</a:t>
            </a:r>
            <a:r>
              <a:rPr lang="es-ES" sz="1400" dirty="0">
                <a:solidFill>
                  <a:srgbClr val="000000"/>
                </a:solidFill>
              </a:rPr>
              <a:t>.</a:t>
            </a:r>
          </a:p>
          <a:p>
            <a:pPr marL="171450" indent="-171450" algn="just" fontAlgn="t">
              <a:buFont typeface="Arial" panose="020B0604020202020204" pitchFamily="34" charset="0"/>
              <a:buChar char="•"/>
            </a:pPr>
            <a:r>
              <a:rPr lang="es-ES" sz="1400" b="1" i="0" u="none" strike="noStrike" kern="1200" dirty="0">
                <a:solidFill>
                  <a:srgbClr val="000000"/>
                </a:solidFill>
                <a:effectLst/>
              </a:rPr>
              <a:t>Memoria</a:t>
            </a:r>
            <a:r>
              <a:rPr lang="es-ES" sz="1400" b="0" i="0" u="none" strike="noStrike" kern="1200" dirty="0">
                <a:solidFill>
                  <a:srgbClr val="000000"/>
                </a:solidFill>
                <a:effectLst/>
              </a:rPr>
              <a:t> de la actuación cumplimentada según modelo establecido</a:t>
            </a:r>
            <a:r>
              <a:rPr lang="es-ES" sz="1200" b="0" i="0" u="none" strike="noStrike" kern="1200" dirty="0">
                <a:solidFill>
                  <a:srgbClr val="000000"/>
                </a:solidFill>
                <a:effectLst/>
              </a:rPr>
              <a:t>.</a:t>
            </a:r>
            <a:endParaRPr lang="es-ES" sz="1200" i="1" dirty="0">
              <a:effectLst/>
              <a:ea typeface="Arial MT"/>
              <a:cs typeface="Arial MT"/>
            </a:endParaRPr>
          </a:p>
        </p:txBody>
      </p:sp>
      <p:sp>
        <p:nvSpPr>
          <p:cNvPr id="5" name="Rectángulo: esquinas redondeadas 4">
            <a:extLst>
              <a:ext uri="{FF2B5EF4-FFF2-40B4-BE49-F238E27FC236}">
                <a16:creationId xmlns:a16="http://schemas.microsoft.com/office/drawing/2014/main" id="{7B7C40C2-FD83-27F3-827A-1AD6061B7E2C}"/>
              </a:ext>
            </a:extLst>
          </p:cNvPr>
          <p:cNvSpPr/>
          <p:nvPr/>
        </p:nvSpPr>
        <p:spPr>
          <a:xfrm>
            <a:off x="6024484" y="1686618"/>
            <a:ext cx="5566553" cy="338635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8650" indent="-171450" algn="just">
              <a:buFont typeface="Wingdings" panose="05000000000000000000" pitchFamily="2" charset="2"/>
              <a:buChar char="§"/>
            </a:pPr>
            <a:r>
              <a:rPr lang="es-ES" sz="1400" b="1" dirty="0">
                <a:solidFill>
                  <a:srgbClr val="000000"/>
                </a:solidFill>
              </a:rPr>
              <a:t>Acuerdo de agrupación </a:t>
            </a:r>
            <a:r>
              <a:rPr lang="es-ES" sz="1400" dirty="0">
                <a:solidFill>
                  <a:srgbClr val="000000"/>
                </a:solidFill>
              </a:rPr>
              <a:t>(sólo líneas 1y 2).</a:t>
            </a:r>
          </a:p>
          <a:p>
            <a:pPr marL="628650" indent="-171450" algn="just">
              <a:buFont typeface="Wingdings" panose="05000000000000000000" pitchFamily="2" charset="2"/>
              <a:buChar char="§"/>
            </a:pPr>
            <a:r>
              <a:rPr lang="es-ES" sz="1400" dirty="0">
                <a:solidFill>
                  <a:srgbClr val="000000"/>
                </a:solidFill>
              </a:rPr>
              <a:t>Declaración responsable de </a:t>
            </a:r>
            <a:r>
              <a:rPr lang="es-ES" sz="1400" b="1" dirty="0">
                <a:solidFill>
                  <a:srgbClr val="000000"/>
                </a:solidFill>
              </a:rPr>
              <a:t>minimis y de otras ayudas.</a:t>
            </a:r>
            <a:r>
              <a:rPr lang="es-ES" sz="1400" b="1" dirty="0">
                <a:effectLst/>
                <a:ea typeface="Arial MT"/>
                <a:cs typeface="Arial MT"/>
              </a:rPr>
              <a:t>..</a:t>
            </a:r>
          </a:p>
          <a:p>
            <a:pPr marL="628650" indent="-171450" algn="just">
              <a:buFont typeface="Wingdings" panose="05000000000000000000" pitchFamily="2" charset="2"/>
              <a:buChar char="§"/>
            </a:pPr>
            <a:r>
              <a:rPr lang="es-ES" sz="1400" dirty="0">
                <a:solidFill>
                  <a:srgbClr val="000000"/>
                </a:solidFill>
              </a:rPr>
              <a:t>Declaración responsable </a:t>
            </a:r>
            <a:r>
              <a:rPr lang="es-ES" sz="1400" b="1" dirty="0">
                <a:solidFill>
                  <a:srgbClr val="000000"/>
                </a:solidFill>
              </a:rPr>
              <a:t>cesión y tratamiento de datos.</a:t>
            </a:r>
          </a:p>
          <a:p>
            <a:pPr marL="628650" indent="-171450" algn="just">
              <a:buFont typeface="Wingdings" panose="05000000000000000000" pitchFamily="2" charset="2"/>
              <a:buChar char="§"/>
            </a:pPr>
            <a:r>
              <a:rPr lang="es-ES" sz="1400" dirty="0">
                <a:solidFill>
                  <a:srgbClr val="000000"/>
                </a:solidFill>
              </a:rPr>
              <a:t>Declaración responsable de </a:t>
            </a:r>
            <a:r>
              <a:rPr lang="es-ES" sz="1400" b="1" dirty="0">
                <a:solidFill>
                  <a:srgbClr val="000000"/>
                </a:solidFill>
              </a:rPr>
              <a:t>no ser empresa en crisis.</a:t>
            </a:r>
          </a:p>
          <a:p>
            <a:pPr marL="628650" indent="-171450" algn="just">
              <a:buFont typeface="Wingdings" panose="05000000000000000000" pitchFamily="2" charset="2"/>
              <a:buChar char="§"/>
            </a:pPr>
            <a:r>
              <a:rPr lang="es-ES" sz="1400" dirty="0">
                <a:solidFill>
                  <a:srgbClr val="000000"/>
                </a:solidFill>
              </a:rPr>
              <a:t>Declaración responsable de </a:t>
            </a:r>
            <a:r>
              <a:rPr lang="es-ES" sz="1400" b="1" dirty="0">
                <a:solidFill>
                  <a:srgbClr val="000000"/>
                </a:solidFill>
              </a:rPr>
              <a:t>experiencia demostrable en </a:t>
            </a:r>
            <a:r>
              <a:rPr lang="es-ES" sz="1400" dirty="0">
                <a:solidFill>
                  <a:srgbClr val="000000"/>
                </a:solidFill>
              </a:rPr>
              <a:t>el sector turístico (en caso de socios tecnológicos).</a:t>
            </a:r>
          </a:p>
          <a:p>
            <a:pPr marL="628650" indent="-171450" algn="just">
              <a:buFont typeface="Wingdings" panose="05000000000000000000" pitchFamily="2" charset="2"/>
              <a:buChar char="§"/>
            </a:pPr>
            <a:r>
              <a:rPr lang="es-ES" sz="1400" dirty="0">
                <a:solidFill>
                  <a:srgbClr val="000000"/>
                </a:solidFill>
              </a:rPr>
              <a:t>Declaración de </a:t>
            </a:r>
            <a:r>
              <a:rPr lang="es-ES" sz="1400" b="1" dirty="0">
                <a:solidFill>
                  <a:srgbClr val="000000"/>
                </a:solidFill>
              </a:rPr>
              <a:t>ausencia de conflicto de interés</a:t>
            </a:r>
            <a:r>
              <a:rPr lang="es-ES" sz="1400" dirty="0">
                <a:solidFill>
                  <a:srgbClr val="000000"/>
                </a:solidFill>
              </a:rPr>
              <a:t>. DACI.</a:t>
            </a:r>
          </a:p>
          <a:p>
            <a:pPr marL="628650" indent="-171450" algn="just">
              <a:buFont typeface="Wingdings" panose="05000000000000000000" pitchFamily="2" charset="2"/>
              <a:buChar char="§"/>
            </a:pPr>
            <a:r>
              <a:rPr lang="es-ES" sz="1400" b="1" dirty="0">
                <a:solidFill>
                  <a:srgbClr val="000000"/>
                </a:solidFill>
              </a:rPr>
              <a:t>Otras </a:t>
            </a:r>
            <a:r>
              <a:rPr lang="es-ES" sz="1400" dirty="0">
                <a:solidFill>
                  <a:srgbClr val="000000"/>
                </a:solidFill>
              </a:rPr>
              <a:t>declaraciones responsables.</a:t>
            </a:r>
          </a:p>
          <a:p>
            <a:pPr marL="628650" indent="-171450" algn="just" fontAlgn="t">
              <a:spcBef>
                <a:spcPts val="0"/>
              </a:spcBef>
              <a:spcAft>
                <a:spcPts val="0"/>
              </a:spcAft>
              <a:buFont typeface="Wingdings" panose="05000000000000000000" pitchFamily="2" charset="2"/>
              <a:buChar char="§"/>
            </a:pPr>
            <a:r>
              <a:rPr lang="es-ES" sz="1400" dirty="0">
                <a:solidFill>
                  <a:srgbClr val="000000"/>
                </a:solidFill>
              </a:rPr>
              <a:t>Declaración responsable </a:t>
            </a:r>
            <a:r>
              <a:rPr lang="es-ES" sz="1400" b="1" dirty="0">
                <a:solidFill>
                  <a:srgbClr val="000000"/>
                </a:solidFill>
              </a:rPr>
              <a:t>cesión de derechos para la lucha contra el fraude.</a:t>
            </a:r>
          </a:p>
          <a:p>
            <a:pPr marL="628650" indent="-171450" algn="just" fontAlgn="t">
              <a:spcBef>
                <a:spcPts val="0"/>
              </a:spcBef>
              <a:spcAft>
                <a:spcPts val="0"/>
              </a:spcAft>
              <a:buFont typeface="Wingdings" panose="05000000000000000000" pitchFamily="2" charset="2"/>
              <a:buChar char="§"/>
            </a:pPr>
            <a:r>
              <a:rPr lang="es-ES" sz="1400" dirty="0">
                <a:solidFill>
                  <a:srgbClr val="000000"/>
                </a:solidFill>
              </a:rPr>
              <a:t>Declaración responsable de </a:t>
            </a:r>
            <a:r>
              <a:rPr lang="es-ES" sz="1400" b="1" dirty="0">
                <a:solidFill>
                  <a:srgbClr val="000000"/>
                </a:solidFill>
              </a:rPr>
              <a:t>no causar perjuicio a los 6 objetivos medioambientales DNSH.</a:t>
            </a:r>
          </a:p>
          <a:p>
            <a:pPr marL="628650" indent="-171450" algn="just" fontAlgn="t">
              <a:spcBef>
                <a:spcPts val="0"/>
              </a:spcBef>
              <a:spcAft>
                <a:spcPts val="0"/>
              </a:spcAft>
              <a:buFont typeface="Wingdings" panose="05000000000000000000" pitchFamily="2" charset="2"/>
              <a:buChar char="§"/>
            </a:pPr>
            <a:r>
              <a:rPr lang="es-ES" sz="1400" dirty="0">
                <a:solidFill>
                  <a:srgbClr val="000000"/>
                </a:solidFill>
              </a:rPr>
              <a:t>Declaración responsable relativa al compromiso de </a:t>
            </a:r>
            <a:r>
              <a:rPr lang="es-ES" sz="1400" b="1" dirty="0">
                <a:solidFill>
                  <a:srgbClr val="000000"/>
                </a:solidFill>
              </a:rPr>
              <a:t>cumplimiento de los principios transversales establecidos en el Plan de Recuperación</a:t>
            </a:r>
            <a:r>
              <a:rPr lang="es-ES" sz="1200" b="0" i="0" u="none" strike="noStrike" kern="1200" dirty="0">
                <a:solidFill>
                  <a:srgbClr val="000000"/>
                </a:solidFill>
                <a:effectLst/>
                <a:cs typeface="Calibri" panose="020F0502020204030204" pitchFamily="34" charset="0"/>
              </a:rPr>
              <a:t>.</a:t>
            </a:r>
            <a:endParaRPr lang="es-ES" sz="1200" b="0" i="0" u="none" strike="noStrike" dirty="0">
              <a:effectLst/>
              <a:cs typeface="Calibri" panose="020F0502020204030204" pitchFamily="34" charset="0"/>
            </a:endParaRPr>
          </a:p>
        </p:txBody>
      </p:sp>
      <p:sp>
        <p:nvSpPr>
          <p:cNvPr id="7" name="CuadroTexto 6">
            <a:extLst>
              <a:ext uri="{FF2B5EF4-FFF2-40B4-BE49-F238E27FC236}">
                <a16:creationId xmlns:a16="http://schemas.microsoft.com/office/drawing/2014/main" id="{7E30F405-4A74-97C5-214B-F1A899D7A54F}"/>
              </a:ext>
            </a:extLst>
          </p:cNvPr>
          <p:cNvSpPr txBox="1"/>
          <p:nvPr/>
        </p:nvSpPr>
        <p:spPr>
          <a:xfrm>
            <a:off x="525480" y="1119276"/>
            <a:ext cx="10934999" cy="584775"/>
          </a:xfrm>
          <a:prstGeom prst="rect">
            <a:avLst/>
          </a:prstGeom>
          <a:noFill/>
        </p:spPr>
        <p:txBody>
          <a:bodyPr wrap="square">
            <a:spAutoFit/>
          </a:bodyPr>
          <a:lstStyle/>
          <a:p>
            <a:pPr marL="285750" indent="-285750" algn="just" fontAlgn="t">
              <a:buFont typeface="Wingdings" panose="05000000000000000000" pitchFamily="2" charset="2"/>
              <a:buChar char="Ø"/>
            </a:pPr>
            <a:r>
              <a:rPr lang="es-ES" sz="1600" dirty="0">
                <a:solidFill>
                  <a:srgbClr val="000000"/>
                </a:solidFill>
                <a:latin typeface="Calibri" panose="020F0502020204030204" pitchFamily="34" charset="0"/>
              </a:rPr>
              <a:t>Cada empresa participante en todas las líneas a de presentar una documentación identificativa más unos anexos ,adjunto todo  a la solicitud. En líneas generales  (ver detalles por línea en  la </a:t>
            </a:r>
            <a:r>
              <a:rPr lang="es-ES" sz="1600" dirty="0">
                <a:solidFill>
                  <a:srgbClr val="000000"/>
                </a:solidFill>
                <a:effectLst>
                  <a:outerShdw blurRad="38100" dist="38100" dir="2700000" algn="tl">
                    <a:srgbClr val="000000">
                      <a:alpha val="43137"/>
                    </a:srgbClr>
                  </a:outerShdw>
                </a:effectLst>
                <a:latin typeface="Calibri" panose="020F0502020204030204" pitchFamily="34" charset="0"/>
              </a:rPr>
              <a:t>Guía del participante</a:t>
            </a:r>
            <a:r>
              <a:rPr lang="es-ES" sz="1600" dirty="0">
                <a:solidFill>
                  <a:srgbClr val="000000"/>
                </a:solidFill>
                <a:latin typeface="Calibri" panose="020F0502020204030204" pitchFamily="34" charset="0"/>
              </a:rPr>
              <a:t>):</a:t>
            </a:r>
          </a:p>
        </p:txBody>
      </p:sp>
      <p:sp>
        <p:nvSpPr>
          <p:cNvPr id="9" name="Título 1">
            <a:extLst>
              <a:ext uri="{FF2B5EF4-FFF2-40B4-BE49-F238E27FC236}">
                <a16:creationId xmlns:a16="http://schemas.microsoft.com/office/drawing/2014/main" id="{0304EACF-7FA6-C4D6-BBB4-EC68037EB507}"/>
              </a:ext>
            </a:extLst>
          </p:cNvPr>
          <p:cNvSpPr txBox="1">
            <a:spLocks/>
          </p:cNvSpPr>
          <p:nvPr/>
        </p:nvSpPr>
        <p:spPr>
          <a:xfrm>
            <a:off x="455384" y="694091"/>
            <a:ext cx="11138201" cy="239034"/>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b="1" dirty="0">
                <a:solidFill>
                  <a:schemeClr val="tx1"/>
                </a:solidFill>
              </a:rPr>
              <a:t>DOCUMENTACIÓN SOLICITADA</a:t>
            </a:r>
          </a:p>
        </p:txBody>
      </p:sp>
      <p:pic>
        <p:nvPicPr>
          <p:cNvPr id="10" name="Imagen 9">
            <a:extLst>
              <a:ext uri="{FF2B5EF4-FFF2-40B4-BE49-F238E27FC236}">
                <a16:creationId xmlns:a16="http://schemas.microsoft.com/office/drawing/2014/main" id="{7C74187B-64CB-EFFB-B677-18181FC88D64}"/>
              </a:ext>
            </a:extLst>
          </p:cNvPr>
          <p:cNvPicPr>
            <a:picLocks noChangeAspect="1"/>
          </p:cNvPicPr>
          <p:nvPr/>
        </p:nvPicPr>
        <p:blipFill>
          <a:blip r:embed="rId2"/>
          <a:stretch>
            <a:fillRect/>
          </a:stretch>
        </p:blipFill>
        <p:spPr>
          <a:xfrm>
            <a:off x="10321038" y="6457492"/>
            <a:ext cx="1269999" cy="292274"/>
          </a:xfrm>
          <a:prstGeom prst="rect">
            <a:avLst/>
          </a:prstGeom>
        </p:spPr>
      </p:pic>
      <p:sp>
        <p:nvSpPr>
          <p:cNvPr id="3" name="CuadroTexto 2">
            <a:extLst>
              <a:ext uri="{FF2B5EF4-FFF2-40B4-BE49-F238E27FC236}">
                <a16:creationId xmlns:a16="http://schemas.microsoft.com/office/drawing/2014/main" id="{7B7C49E8-A438-259F-9BB8-0F84D36682A6}"/>
              </a:ext>
            </a:extLst>
          </p:cNvPr>
          <p:cNvSpPr txBox="1"/>
          <p:nvPr/>
        </p:nvSpPr>
        <p:spPr>
          <a:xfrm>
            <a:off x="817538" y="5318638"/>
            <a:ext cx="11068104" cy="1169551"/>
          </a:xfrm>
          <a:prstGeom prst="rect">
            <a:avLst/>
          </a:prstGeom>
          <a:solidFill>
            <a:schemeClr val="accent6">
              <a:lumMod val="20000"/>
              <a:lumOff val="80000"/>
            </a:schemeClr>
          </a:solidFill>
        </p:spPr>
        <p:txBody>
          <a:bodyPr wrap="square">
            <a:spAutoFit/>
          </a:bodyPr>
          <a:lstStyle/>
          <a:p>
            <a:pPr algn="just"/>
            <a:r>
              <a:rPr lang="es-ES" sz="1400" dirty="0"/>
              <a:t>En caso de </a:t>
            </a:r>
            <a:r>
              <a:rPr lang="es-ES" sz="1400" b="1" dirty="0">
                <a:effectLst/>
                <a:ea typeface="Arial MT"/>
                <a:cs typeface="Calibri" panose="020F0502020204030204" pitchFamily="34" charset="0"/>
              </a:rPr>
              <a:t>ASOCIACIONES</a:t>
            </a:r>
            <a:r>
              <a:rPr lang="es-ES" sz="1400" b="1" dirty="0">
                <a:effectLst/>
                <a:ea typeface="Arial MT"/>
                <a:cs typeface="Arial MT"/>
              </a:rPr>
              <a:t> </a:t>
            </a:r>
            <a:r>
              <a:rPr lang="es-ES" sz="1400" dirty="0"/>
              <a:t>deberán aportar certificado y documentación que justifique </a:t>
            </a:r>
            <a:r>
              <a:rPr lang="es-ES" sz="1400" b="1" dirty="0"/>
              <a:t>la no realización de actividad económica alguna </a:t>
            </a:r>
            <a:r>
              <a:rPr lang="es-ES" sz="1400" dirty="0"/>
              <a:t>de los beneficiarios incluidos en el artículo 7.1.2 de la presente orden (esto es, agrupaciones, asociaciones sin ánimo de lucro, las federaciones y confederaciones) legalmente constituidas, más la documentación de que están dadas de alta en el Registro Correspondiente de Asociaciones, </a:t>
            </a:r>
            <a:r>
              <a:rPr lang="es-ES" sz="1400" dirty="0" err="1"/>
              <a:t>etc</a:t>
            </a:r>
            <a:r>
              <a:rPr lang="es-ES" sz="1400" dirty="0"/>
              <a:t>, y cuyo objeto social y actividad se encuadre dentro de los códigos CNAE reseñados en el artículo 7.a.de la Orden de Bases.</a:t>
            </a:r>
          </a:p>
          <a:p>
            <a:pPr algn="just"/>
            <a:r>
              <a:rPr lang="es-ES" sz="1400" dirty="0"/>
              <a:t>También deberán enviar algunas, no todas  de las Declaraciones Responsables </a:t>
            </a:r>
            <a:r>
              <a:rPr lang="es-ES" sz="1400" dirty="0">
                <a:effectLst/>
                <a:ea typeface="Arial MT"/>
                <a:cs typeface="Calibri" panose="020F0502020204030204" pitchFamily="34" charset="0"/>
              </a:rPr>
              <a:t>(ver detalles en </a:t>
            </a:r>
            <a:r>
              <a:rPr lang="es-ES" sz="1400" u="sng" dirty="0">
                <a:effectLst>
                  <a:outerShdw blurRad="38100" dist="38100" dir="2700000" algn="tl">
                    <a:srgbClr val="000000">
                      <a:alpha val="43137"/>
                    </a:srgbClr>
                  </a:outerShdw>
                </a:effectLst>
                <a:ea typeface="Arial MT"/>
                <a:cs typeface="Calibri" panose="020F0502020204030204" pitchFamily="34" charset="0"/>
              </a:rPr>
              <a:t>Guía del participante</a:t>
            </a:r>
            <a:r>
              <a:rPr lang="es-ES" sz="1400" dirty="0">
                <a:effectLst/>
                <a:ea typeface="Arial MT"/>
                <a:cs typeface="Calibri" panose="020F0502020204030204" pitchFamily="34" charset="0"/>
              </a:rPr>
              <a:t>)</a:t>
            </a:r>
          </a:p>
        </p:txBody>
      </p:sp>
      <p:pic>
        <p:nvPicPr>
          <p:cNvPr id="6" name="Imagen 5">
            <a:extLst>
              <a:ext uri="{FF2B5EF4-FFF2-40B4-BE49-F238E27FC236}">
                <a16:creationId xmlns:a16="http://schemas.microsoft.com/office/drawing/2014/main" id="{7E52DA6C-A274-1918-44A0-907D320CF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00" y="-25934"/>
            <a:ext cx="10934999" cy="916895"/>
          </a:xfrm>
          <a:prstGeom prst="rect">
            <a:avLst/>
          </a:prstGeom>
        </p:spPr>
      </p:pic>
    </p:spTree>
    <p:extLst>
      <p:ext uri="{BB962C8B-B14F-4D97-AF65-F5344CB8AC3E}">
        <p14:creationId xmlns:p14="http://schemas.microsoft.com/office/powerpoint/2010/main" val="3323799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E4E31AC-C5B2-3FAE-3222-86EFCE629F86}"/>
              </a:ext>
            </a:extLst>
          </p:cNvPr>
          <p:cNvSpPr txBox="1">
            <a:spLocks/>
          </p:cNvSpPr>
          <p:nvPr/>
        </p:nvSpPr>
        <p:spPr>
          <a:xfrm>
            <a:off x="514350" y="799151"/>
            <a:ext cx="10926764" cy="239034"/>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s-ES" sz="2000" b="1" kern="100" dirty="0">
                <a:solidFill>
                  <a:schemeClr val="tx1"/>
                </a:solidFill>
                <a:effectLst/>
              </a:rPr>
              <a:t>IMPORTANTE:</a:t>
            </a:r>
            <a:endParaRPr lang="en-US" sz="2000" b="1" dirty="0"/>
          </a:p>
        </p:txBody>
      </p:sp>
      <p:sp>
        <p:nvSpPr>
          <p:cNvPr id="7" name="CuadroTexto 6">
            <a:extLst>
              <a:ext uri="{FF2B5EF4-FFF2-40B4-BE49-F238E27FC236}">
                <a16:creationId xmlns:a16="http://schemas.microsoft.com/office/drawing/2014/main" id="{6998A8A4-558E-98FD-823B-14A10EDBC9AB}"/>
              </a:ext>
            </a:extLst>
          </p:cNvPr>
          <p:cNvSpPr txBox="1"/>
          <p:nvPr/>
        </p:nvSpPr>
        <p:spPr>
          <a:xfrm>
            <a:off x="837570" y="1190812"/>
            <a:ext cx="10603544" cy="830997"/>
          </a:xfrm>
          <a:prstGeom prst="rect">
            <a:avLst/>
          </a:prstGeom>
          <a:noFill/>
        </p:spPr>
        <p:txBody>
          <a:bodyPr wrap="square">
            <a:spAutoFit/>
          </a:bodyPr>
          <a:lstStyle/>
          <a:p>
            <a:pPr algn="just"/>
            <a:r>
              <a:rPr lang="es-ES" sz="1600" kern="100" dirty="0">
                <a:solidFill>
                  <a:schemeClr val="tx1"/>
                </a:solidFill>
                <a:effectLst/>
              </a:rPr>
              <a:t>Los </a:t>
            </a:r>
            <a:r>
              <a:rPr lang="es-ES" sz="1600" b="1" kern="100" dirty="0">
                <a:solidFill>
                  <a:schemeClr val="tx1"/>
                </a:solidFill>
                <a:effectLst/>
              </a:rPr>
              <a:t>documentos</a:t>
            </a:r>
            <a:r>
              <a:rPr lang="es-ES" sz="1600" kern="100" dirty="0">
                <a:solidFill>
                  <a:schemeClr val="tx1"/>
                </a:solidFill>
                <a:effectLst/>
              </a:rPr>
              <a:t> se firmarán mediante </a:t>
            </a:r>
            <a:r>
              <a:rPr lang="es-ES" sz="1600" b="1" kern="100" dirty="0">
                <a:solidFill>
                  <a:schemeClr val="tx1"/>
                </a:solidFill>
                <a:effectLst/>
              </a:rPr>
              <a:t>firma electrónica avanzada</a:t>
            </a:r>
            <a:r>
              <a:rPr lang="es-ES" sz="1600" kern="100" dirty="0">
                <a:solidFill>
                  <a:schemeClr val="tx1"/>
                </a:solidFill>
                <a:effectLst/>
              </a:rPr>
              <a:t>, de acuerdo con lo establecido en la </a:t>
            </a:r>
            <a:r>
              <a:rPr lang="es-ES" sz="1600" b="1" kern="100" dirty="0">
                <a:solidFill>
                  <a:schemeClr val="tx1"/>
                </a:solidFill>
                <a:effectLst/>
              </a:rPr>
              <a:t>Orden EHA/2261/2007, de 17 de julio</a:t>
            </a:r>
            <a:r>
              <a:rPr lang="es-ES" sz="1600" kern="100" dirty="0">
                <a:solidFill>
                  <a:schemeClr val="tx1"/>
                </a:solidFill>
                <a:effectLst/>
              </a:rPr>
              <a:t>, por la que se regula el empleo de medios electrónicos de la solicitud, así se garantizará la fidelidad con el original de las copias digitalizadas de los documentos aportados junto a dicha solicitud.</a:t>
            </a:r>
            <a:endParaRPr lang="es-ES" sz="1600" dirty="0"/>
          </a:p>
        </p:txBody>
      </p:sp>
      <p:sp>
        <p:nvSpPr>
          <p:cNvPr id="9" name="CuadroTexto 8">
            <a:extLst>
              <a:ext uri="{FF2B5EF4-FFF2-40B4-BE49-F238E27FC236}">
                <a16:creationId xmlns:a16="http://schemas.microsoft.com/office/drawing/2014/main" id="{DE5CFF98-FAE9-60C0-730D-7873BB7BBEB0}"/>
              </a:ext>
            </a:extLst>
          </p:cNvPr>
          <p:cNvSpPr txBox="1"/>
          <p:nvPr/>
        </p:nvSpPr>
        <p:spPr>
          <a:xfrm>
            <a:off x="903384" y="2165163"/>
            <a:ext cx="10500642" cy="523220"/>
          </a:xfrm>
          <a:prstGeom prst="rect">
            <a:avLst/>
          </a:prstGeom>
          <a:noFill/>
        </p:spPr>
        <p:txBody>
          <a:bodyPr wrap="square">
            <a:spAutoFit/>
          </a:bodyPr>
          <a:lstStyle/>
          <a:p>
            <a:pPr marL="0" lvl="0" indent="0" algn="just">
              <a:spcAft>
                <a:spcPts val="800"/>
              </a:spcAft>
              <a:buFont typeface="Symbol" panose="05050102010706020507" pitchFamily="18" charset="2"/>
              <a:buNone/>
            </a:pPr>
            <a:r>
              <a:rPr lang="es-ES" sz="1400" b="1" kern="100" dirty="0">
                <a:solidFill>
                  <a:schemeClr val="accent1">
                    <a:lumMod val="50000"/>
                  </a:schemeClr>
                </a:solidFill>
                <a:effectLst/>
              </a:rPr>
              <a:t>1. ¿Qué documentos firma el representante o apoderado único de la agrupación en el caso de las líneas 1 y 2, o por el representante de la empresa en el caso de la línea 3? </a:t>
            </a:r>
          </a:p>
        </p:txBody>
      </p:sp>
      <p:sp>
        <p:nvSpPr>
          <p:cNvPr id="13" name="CuadroTexto 12">
            <a:extLst>
              <a:ext uri="{FF2B5EF4-FFF2-40B4-BE49-F238E27FC236}">
                <a16:creationId xmlns:a16="http://schemas.microsoft.com/office/drawing/2014/main" id="{DAAD7839-3CC9-BC65-716D-CA889F989C43}"/>
              </a:ext>
            </a:extLst>
          </p:cNvPr>
          <p:cNvSpPr txBox="1"/>
          <p:nvPr/>
        </p:nvSpPr>
        <p:spPr>
          <a:xfrm>
            <a:off x="1253167" y="2647623"/>
            <a:ext cx="9840817" cy="523220"/>
          </a:xfrm>
          <a:prstGeom prst="rect">
            <a:avLst/>
          </a:prstGeom>
          <a:noFill/>
        </p:spPr>
        <p:txBody>
          <a:bodyPr wrap="square">
            <a:spAutoFit/>
          </a:bodyPr>
          <a:lstStyle/>
          <a:p>
            <a:pPr marL="342900" lvl="0" indent="-342900" algn="just">
              <a:buSzPts val="1000"/>
              <a:buFont typeface="Wingdings" panose="05000000000000000000" pitchFamily="2" charset="2"/>
              <a:buChar char="§"/>
            </a:pPr>
            <a:r>
              <a:rPr lang="es-ES" sz="1400" b="1" kern="100" dirty="0">
                <a:solidFill>
                  <a:schemeClr val="tx1"/>
                </a:solidFill>
                <a:effectLst/>
              </a:rPr>
              <a:t>Formulario electrónico </a:t>
            </a:r>
            <a:r>
              <a:rPr lang="es-ES" sz="1400" kern="100" dirty="0">
                <a:solidFill>
                  <a:schemeClr val="tx1"/>
                </a:solidFill>
                <a:effectLst/>
              </a:rPr>
              <a:t>generado del Portal de Ayudas del Ministerio de Industria, Comercio y Turismo.</a:t>
            </a:r>
          </a:p>
          <a:p>
            <a:pPr marL="342900" indent="-342900" algn="just">
              <a:buSzPts val="1000"/>
              <a:buFont typeface="Wingdings" panose="05000000000000000000" pitchFamily="2" charset="2"/>
              <a:buChar char="§"/>
            </a:pPr>
            <a:r>
              <a:rPr lang="es-ES" sz="1400" b="1" kern="100" dirty="0">
                <a:solidFill>
                  <a:schemeClr val="tx1"/>
                </a:solidFill>
                <a:effectLst/>
              </a:rPr>
              <a:t>Memoria descriptiva </a:t>
            </a:r>
            <a:r>
              <a:rPr lang="es-ES" sz="1400" kern="100" dirty="0">
                <a:solidFill>
                  <a:schemeClr val="tx1"/>
                </a:solidFill>
                <a:effectLst/>
              </a:rPr>
              <a:t>del proyecto según modelo establecido en el Anexo I.</a:t>
            </a:r>
          </a:p>
        </p:txBody>
      </p:sp>
      <p:sp>
        <p:nvSpPr>
          <p:cNvPr id="15" name="CuadroTexto 14">
            <a:extLst>
              <a:ext uri="{FF2B5EF4-FFF2-40B4-BE49-F238E27FC236}">
                <a16:creationId xmlns:a16="http://schemas.microsoft.com/office/drawing/2014/main" id="{45D78A5D-C848-E9B2-E35E-DB4211EC6BC5}"/>
              </a:ext>
            </a:extLst>
          </p:cNvPr>
          <p:cNvSpPr txBox="1"/>
          <p:nvPr/>
        </p:nvSpPr>
        <p:spPr>
          <a:xfrm>
            <a:off x="890530" y="3232039"/>
            <a:ext cx="10410939" cy="307777"/>
          </a:xfrm>
          <a:prstGeom prst="rect">
            <a:avLst/>
          </a:prstGeom>
          <a:noFill/>
        </p:spPr>
        <p:txBody>
          <a:bodyPr wrap="square">
            <a:spAutoFit/>
          </a:bodyPr>
          <a:lstStyle/>
          <a:p>
            <a:pPr algn="just">
              <a:spcAft>
                <a:spcPts val="800"/>
              </a:spcAft>
            </a:pPr>
            <a:r>
              <a:rPr lang="es-ES" sz="1400" b="1" kern="100" dirty="0">
                <a:solidFill>
                  <a:schemeClr val="accent1">
                    <a:lumMod val="50000"/>
                  </a:schemeClr>
                </a:solidFill>
              </a:rPr>
              <a:t>2.</a:t>
            </a:r>
            <a:r>
              <a:rPr lang="es-ES" sz="1400" b="1" kern="100" dirty="0">
                <a:solidFill>
                  <a:schemeClr val="accent1">
                    <a:lumMod val="50000"/>
                  </a:schemeClr>
                </a:solidFill>
                <a:effectLst/>
              </a:rPr>
              <a:t> ¿Qué documentos firma el representante </a:t>
            </a:r>
            <a:r>
              <a:rPr lang="es-ES" sz="1400" b="1" kern="100" dirty="0">
                <a:solidFill>
                  <a:schemeClr val="accent1">
                    <a:lumMod val="50000"/>
                  </a:schemeClr>
                </a:solidFill>
              </a:rPr>
              <a:t>que ostente el</a:t>
            </a:r>
            <a:r>
              <a:rPr lang="es-ES" sz="1400" b="1" kern="100" dirty="0">
                <a:solidFill>
                  <a:schemeClr val="accent1">
                    <a:lumMod val="50000"/>
                  </a:schemeClr>
                </a:solidFill>
                <a:effectLst/>
              </a:rPr>
              <a:t> poder del firmante de cada empresa en todas las líneas?</a:t>
            </a:r>
          </a:p>
        </p:txBody>
      </p:sp>
      <p:sp>
        <p:nvSpPr>
          <p:cNvPr id="17" name="CuadroTexto 16">
            <a:extLst>
              <a:ext uri="{FF2B5EF4-FFF2-40B4-BE49-F238E27FC236}">
                <a16:creationId xmlns:a16="http://schemas.microsoft.com/office/drawing/2014/main" id="{33A8AE73-83F8-36A1-D957-4271DE2D920F}"/>
              </a:ext>
            </a:extLst>
          </p:cNvPr>
          <p:cNvSpPr txBox="1"/>
          <p:nvPr/>
        </p:nvSpPr>
        <p:spPr>
          <a:xfrm>
            <a:off x="800827" y="3527346"/>
            <a:ext cx="10500642" cy="1056700"/>
          </a:xfrm>
          <a:prstGeom prst="rect">
            <a:avLst/>
          </a:prstGeom>
          <a:noFill/>
        </p:spPr>
        <p:txBody>
          <a:bodyPr wrap="square">
            <a:spAutoFit/>
          </a:bodyPr>
          <a:lstStyle/>
          <a:p>
            <a:pPr marL="742950" lvl="1" indent="-285750" algn="just">
              <a:spcAft>
                <a:spcPts val="800"/>
              </a:spcAft>
              <a:buSzPts val="1000"/>
              <a:buFont typeface="Wingdings" panose="05000000000000000000" pitchFamily="2" charset="2"/>
              <a:buChar char="§"/>
            </a:pPr>
            <a:r>
              <a:rPr lang="es-ES" sz="1400" kern="100" dirty="0">
                <a:solidFill>
                  <a:schemeClr val="tx1"/>
                </a:solidFill>
                <a:effectLst/>
              </a:rPr>
              <a:t>En caso de </a:t>
            </a:r>
            <a:r>
              <a:rPr lang="es-ES" sz="1400" b="1" kern="100" dirty="0">
                <a:solidFill>
                  <a:schemeClr val="tx1"/>
                </a:solidFill>
                <a:effectLst/>
              </a:rPr>
              <a:t>agrupación (línea 1 y 2) </a:t>
            </a:r>
            <a:r>
              <a:rPr lang="es-ES" sz="1400" kern="100" dirty="0">
                <a:solidFill>
                  <a:schemeClr val="tx1"/>
                </a:solidFill>
                <a:effectLst/>
              </a:rPr>
              <a:t>todos los socios han de firmar el documento privado que refleje el acuerdo de colaboración para la realización conjunta de la actividad subvencionada, al final del mismo</a:t>
            </a:r>
            <a:r>
              <a:rPr lang="es-ES" sz="1400" kern="100" dirty="0"/>
              <a:t> </a:t>
            </a:r>
            <a:r>
              <a:rPr lang="es-ES" sz="1400" kern="100" dirty="0">
                <a:solidFill>
                  <a:schemeClr val="tx1"/>
                </a:solidFill>
                <a:effectLst/>
              </a:rPr>
              <a:t>según modelo establecido en el Anexo II.</a:t>
            </a:r>
          </a:p>
          <a:p>
            <a:pPr marL="742950" lvl="1" indent="-285750" algn="just">
              <a:spcAft>
                <a:spcPts val="800"/>
              </a:spcAft>
              <a:buSzPts val="1000"/>
              <a:buFont typeface="Wingdings" panose="05000000000000000000" pitchFamily="2" charset="2"/>
              <a:buChar char="§"/>
            </a:pPr>
            <a:r>
              <a:rPr lang="es-ES" sz="1400" b="1" kern="100" dirty="0">
                <a:solidFill>
                  <a:schemeClr val="tx1"/>
                </a:solidFill>
                <a:effectLst/>
              </a:rPr>
              <a:t>ANEXOS PDF </a:t>
            </a:r>
            <a:r>
              <a:rPr lang="es-ES" sz="1400" kern="100" dirty="0">
                <a:solidFill>
                  <a:schemeClr val="tx1"/>
                </a:solidFill>
                <a:effectLst/>
              </a:rPr>
              <a:t>de las declaraciones responsables (tanto en la Línea 1 y 2 y la Línea 3) por el representante legal y que ostenten el poder firmante de cada empresa y/o asociaciones.</a:t>
            </a:r>
            <a:endParaRPr lang="es-ES" sz="1600" kern="100" dirty="0">
              <a:solidFill>
                <a:schemeClr val="tx1"/>
              </a:solidFill>
              <a:effectLst/>
            </a:endParaRPr>
          </a:p>
        </p:txBody>
      </p:sp>
      <p:sp>
        <p:nvSpPr>
          <p:cNvPr id="21" name="CuadroTexto 20">
            <a:extLst>
              <a:ext uri="{FF2B5EF4-FFF2-40B4-BE49-F238E27FC236}">
                <a16:creationId xmlns:a16="http://schemas.microsoft.com/office/drawing/2014/main" id="{72B7E03E-A714-E6BA-207B-7B6D4CE04364}"/>
              </a:ext>
            </a:extLst>
          </p:cNvPr>
          <p:cNvSpPr txBox="1"/>
          <p:nvPr/>
        </p:nvSpPr>
        <p:spPr>
          <a:xfrm>
            <a:off x="571882" y="5684698"/>
            <a:ext cx="10832144" cy="523220"/>
          </a:xfrm>
          <a:prstGeom prst="rect">
            <a:avLst/>
          </a:prstGeom>
          <a:noFill/>
        </p:spPr>
        <p:txBody>
          <a:bodyPr wrap="square">
            <a:spAutoFit/>
          </a:bodyPr>
          <a:lstStyle/>
          <a:p>
            <a:pPr algn="just"/>
            <a:r>
              <a:rPr lang="es-ES" sz="1400" kern="100" dirty="0">
                <a:effectLst/>
              </a:rPr>
              <a:t>***En caso de solicitar en la sede electrónica documentos para firmar con el aplicativo </a:t>
            </a:r>
            <a:r>
              <a:rPr lang="es-ES" sz="1400" b="1" kern="100" dirty="0">
                <a:effectLst/>
              </a:rPr>
              <a:t>AUTOFIRMA</a:t>
            </a:r>
            <a:r>
              <a:rPr lang="es-ES" sz="1400" kern="100" dirty="0">
                <a:effectLst/>
              </a:rPr>
              <a:t>, archivos en formato </a:t>
            </a:r>
            <a:r>
              <a:rPr lang="es-ES" sz="1400" b="1" kern="100" dirty="0"/>
              <a:t>XSIG</a:t>
            </a:r>
            <a:r>
              <a:rPr lang="es-ES" sz="1400" kern="100" dirty="0">
                <a:effectLst/>
              </a:rPr>
              <a:t>, tengan especial cuidado al firmar el documento, deben indicar: </a:t>
            </a:r>
            <a:r>
              <a:rPr lang="es-ES" sz="1400" b="1" kern="100" dirty="0">
                <a:effectLst/>
              </a:rPr>
              <a:t>visibilidad de la firma, de lo contrario al descargar no aparecerá</a:t>
            </a:r>
            <a:r>
              <a:rPr lang="es-ES" sz="1400" kern="100" dirty="0">
                <a:effectLst/>
              </a:rPr>
              <a:t>. </a:t>
            </a:r>
          </a:p>
        </p:txBody>
      </p:sp>
      <p:pic>
        <p:nvPicPr>
          <p:cNvPr id="24" name="Imagen 23">
            <a:extLst>
              <a:ext uri="{FF2B5EF4-FFF2-40B4-BE49-F238E27FC236}">
                <a16:creationId xmlns:a16="http://schemas.microsoft.com/office/drawing/2014/main" id="{5B8AA142-17CD-7612-6DEE-EA0564F09CE7}"/>
              </a:ext>
            </a:extLst>
          </p:cNvPr>
          <p:cNvPicPr>
            <a:picLocks noChangeAspect="1"/>
          </p:cNvPicPr>
          <p:nvPr/>
        </p:nvPicPr>
        <p:blipFill>
          <a:blip r:embed="rId2"/>
          <a:stretch>
            <a:fillRect/>
          </a:stretch>
        </p:blipFill>
        <p:spPr>
          <a:xfrm>
            <a:off x="9976009" y="6398309"/>
            <a:ext cx="1736725" cy="292274"/>
          </a:xfrm>
          <a:prstGeom prst="rect">
            <a:avLst/>
          </a:prstGeom>
        </p:spPr>
      </p:pic>
      <p:sp>
        <p:nvSpPr>
          <p:cNvPr id="25" name="Rectángulo: esquinas redondeadas 24">
            <a:extLst>
              <a:ext uri="{FF2B5EF4-FFF2-40B4-BE49-F238E27FC236}">
                <a16:creationId xmlns:a16="http://schemas.microsoft.com/office/drawing/2014/main" id="{A0C50971-EFE6-7F2A-41C7-B1BE6080C267}"/>
              </a:ext>
            </a:extLst>
          </p:cNvPr>
          <p:cNvSpPr/>
          <p:nvPr/>
        </p:nvSpPr>
        <p:spPr>
          <a:xfrm>
            <a:off x="650812" y="4900604"/>
            <a:ext cx="10689268" cy="671614"/>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1600" b="1" u="sng" kern="100" dirty="0">
                <a:solidFill>
                  <a:schemeClr val="accent1">
                    <a:lumMod val="50000"/>
                  </a:schemeClr>
                </a:solidFill>
                <a:effectLst/>
              </a:rPr>
              <a:t>Nota:</a:t>
            </a:r>
            <a:r>
              <a:rPr lang="es-ES" sz="1600" b="1" kern="100" dirty="0">
                <a:solidFill>
                  <a:schemeClr val="accent1">
                    <a:lumMod val="50000"/>
                  </a:schemeClr>
                </a:solidFill>
                <a:effectLst/>
              </a:rPr>
              <a:t> Todos documentos han de estar firmados por la misma persona que ostente el poder del firmante de cada empresa justificado con documento acreditativo, y/o asociaciones que representa. </a:t>
            </a:r>
          </a:p>
        </p:txBody>
      </p:sp>
      <p:pic>
        <p:nvPicPr>
          <p:cNvPr id="4" name="Imagen 3">
            <a:extLst>
              <a:ext uri="{FF2B5EF4-FFF2-40B4-BE49-F238E27FC236}">
                <a16:creationId xmlns:a16="http://schemas.microsoft.com/office/drawing/2014/main" id="{85F7E782-D256-72AD-0C16-2530CDAA4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706" y="118336"/>
            <a:ext cx="10926763" cy="934723"/>
          </a:xfrm>
          <a:prstGeom prst="rect">
            <a:avLst/>
          </a:prstGeom>
        </p:spPr>
      </p:pic>
    </p:spTree>
    <p:extLst>
      <p:ext uri="{BB962C8B-B14F-4D97-AF65-F5344CB8AC3E}">
        <p14:creationId xmlns:p14="http://schemas.microsoft.com/office/powerpoint/2010/main" val="992211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33AAEA2-5204-90E1-0815-83677A6D173F}"/>
              </a:ext>
            </a:extLst>
          </p:cNvPr>
          <p:cNvSpPr txBox="1">
            <a:spLocks/>
          </p:cNvSpPr>
          <p:nvPr/>
        </p:nvSpPr>
        <p:spPr>
          <a:xfrm>
            <a:off x="734217" y="956328"/>
            <a:ext cx="11029950" cy="214695"/>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000" b="1" dirty="0"/>
              <a:t>CONTACTOS</a:t>
            </a:r>
            <a:endParaRPr lang="en-US" sz="2000" b="1" kern="1200" dirty="0">
              <a:solidFill>
                <a:schemeClr val="tx1"/>
              </a:solidFill>
              <a:latin typeface="+mj-lt"/>
              <a:ea typeface="+mj-ea"/>
              <a:cs typeface="+mj-cs"/>
            </a:endParaRPr>
          </a:p>
        </p:txBody>
      </p:sp>
      <p:pic>
        <p:nvPicPr>
          <p:cNvPr id="32" name="Imagen 31">
            <a:extLst>
              <a:ext uri="{FF2B5EF4-FFF2-40B4-BE49-F238E27FC236}">
                <a16:creationId xmlns:a16="http://schemas.microsoft.com/office/drawing/2014/main" id="{67AF2CEF-3257-FFC3-694C-0D561529C309}"/>
              </a:ext>
            </a:extLst>
          </p:cNvPr>
          <p:cNvPicPr>
            <a:picLocks noChangeAspect="1"/>
          </p:cNvPicPr>
          <p:nvPr/>
        </p:nvPicPr>
        <p:blipFill>
          <a:blip r:embed="rId2"/>
          <a:stretch>
            <a:fillRect/>
          </a:stretch>
        </p:blipFill>
        <p:spPr>
          <a:xfrm>
            <a:off x="9536270" y="6465775"/>
            <a:ext cx="1736725" cy="292274"/>
          </a:xfrm>
          <a:prstGeom prst="rect">
            <a:avLst/>
          </a:prstGeom>
        </p:spPr>
      </p:pic>
      <p:pic>
        <p:nvPicPr>
          <p:cNvPr id="7" name="Gráfico 6" descr="Correo electrónico">
            <a:extLst>
              <a:ext uri="{FF2B5EF4-FFF2-40B4-BE49-F238E27FC236}">
                <a16:creationId xmlns:a16="http://schemas.microsoft.com/office/drawing/2014/main" id="{5F579524-1BE8-67B7-113B-92C9B25752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8724" y="2047874"/>
            <a:ext cx="1476375" cy="1476375"/>
          </a:xfrm>
          <a:prstGeom prst="rect">
            <a:avLst/>
          </a:prstGeom>
        </p:spPr>
      </p:pic>
      <p:sp>
        <p:nvSpPr>
          <p:cNvPr id="8" name="CuadroTexto 7">
            <a:extLst>
              <a:ext uri="{FF2B5EF4-FFF2-40B4-BE49-F238E27FC236}">
                <a16:creationId xmlns:a16="http://schemas.microsoft.com/office/drawing/2014/main" id="{2E805606-A1EA-E295-D4F3-8F54986A41EE}"/>
              </a:ext>
            </a:extLst>
          </p:cNvPr>
          <p:cNvSpPr txBox="1"/>
          <p:nvPr/>
        </p:nvSpPr>
        <p:spPr>
          <a:xfrm>
            <a:off x="3533775" y="2533650"/>
            <a:ext cx="5286375" cy="584775"/>
          </a:xfrm>
          <a:prstGeom prst="rect">
            <a:avLst/>
          </a:prstGeom>
          <a:noFill/>
        </p:spPr>
        <p:txBody>
          <a:bodyPr wrap="square" rtlCol="0">
            <a:spAutoFit/>
          </a:bodyPr>
          <a:lstStyle/>
          <a:p>
            <a:r>
              <a:rPr lang="es-ES" sz="3200" b="1" dirty="0">
                <a:solidFill>
                  <a:schemeClr val="accent4">
                    <a:lumMod val="75000"/>
                  </a:schemeClr>
                </a:solidFill>
              </a:rPr>
              <a:t>Consultas.ayudas@segittur.es</a:t>
            </a:r>
          </a:p>
        </p:txBody>
      </p:sp>
      <p:pic>
        <p:nvPicPr>
          <p:cNvPr id="10" name="Gráfico 9" descr="Teléfono">
            <a:extLst>
              <a:ext uri="{FF2B5EF4-FFF2-40B4-BE49-F238E27FC236}">
                <a16:creationId xmlns:a16="http://schemas.microsoft.com/office/drawing/2014/main" id="{A9F78AA9-D1C3-BB43-B99C-E6E042CE4B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9700" y="4324350"/>
            <a:ext cx="1390650" cy="1390650"/>
          </a:xfrm>
          <a:prstGeom prst="rect">
            <a:avLst/>
          </a:prstGeom>
        </p:spPr>
      </p:pic>
      <p:sp>
        <p:nvSpPr>
          <p:cNvPr id="11" name="CuadroTexto 10">
            <a:extLst>
              <a:ext uri="{FF2B5EF4-FFF2-40B4-BE49-F238E27FC236}">
                <a16:creationId xmlns:a16="http://schemas.microsoft.com/office/drawing/2014/main" id="{68609B92-0CDA-4089-A3ED-DE78C8E5625E}"/>
              </a:ext>
            </a:extLst>
          </p:cNvPr>
          <p:cNvSpPr txBox="1"/>
          <p:nvPr/>
        </p:nvSpPr>
        <p:spPr>
          <a:xfrm>
            <a:off x="3933825" y="4752975"/>
            <a:ext cx="4762500" cy="584775"/>
          </a:xfrm>
          <a:prstGeom prst="rect">
            <a:avLst/>
          </a:prstGeom>
          <a:noFill/>
        </p:spPr>
        <p:txBody>
          <a:bodyPr wrap="square" rtlCol="0">
            <a:spAutoFit/>
          </a:bodyPr>
          <a:lstStyle/>
          <a:p>
            <a:r>
              <a:rPr lang="es-ES" sz="3200" b="1" dirty="0">
                <a:solidFill>
                  <a:schemeClr val="accent4">
                    <a:lumMod val="75000"/>
                  </a:schemeClr>
                </a:solidFill>
              </a:rPr>
              <a:t>91 4430707</a:t>
            </a:r>
          </a:p>
        </p:txBody>
      </p:sp>
      <p:pic>
        <p:nvPicPr>
          <p:cNvPr id="2" name="Imagen 1">
            <a:extLst>
              <a:ext uri="{FF2B5EF4-FFF2-40B4-BE49-F238E27FC236}">
                <a16:creationId xmlns:a16="http://schemas.microsoft.com/office/drawing/2014/main" id="{D521AE69-B858-789B-EC5A-A4F8542B5E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855" y="182877"/>
            <a:ext cx="10322060" cy="934723"/>
          </a:xfrm>
          <a:prstGeom prst="rect">
            <a:avLst/>
          </a:prstGeom>
        </p:spPr>
      </p:pic>
    </p:spTree>
    <p:extLst>
      <p:ext uri="{BB962C8B-B14F-4D97-AF65-F5344CB8AC3E}">
        <p14:creationId xmlns:p14="http://schemas.microsoft.com/office/powerpoint/2010/main" val="3297366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33AAEA2-5204-90E1-0815-83677A6D173F}"/>
              </a:ext>
            </a:extLst>
          </p:cNvPr>
          <p:cNvSpPr txBox="1">
            <a:spLocks/>
          </p:cNvSpPr>
          <p:nvPr/>
        </p:nvSpPr>
        <p:spPr>
          <a:xfrm>
            <a:off x="734217" y="956328"/>
            <a:ext cx="11029950" cy="214695"/>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000" b="1" dirty="0"/>
              <a:t>DIRECCIONES DE INTERÉS</a:t>
            </a:r>
            <a:endParaRPr lang="en-US" sz="2000" b="1" kern="1200" dirty="0">
              <a:solidFill>
                <a:schemeClr val="tx1"/>
              </a:solidFill>
              <a:latin typeface="+mj-lt"/>
              <a:ea typeface="+mj-ea"/>
              <a:cs typeface="+mj-cs"/>
            </a:endParaRPr>
          </a:p>
        </p:txBody>
      </p:sp>
      <p:pic>
        <p:nvPicPr>
          <p:cNvPr id="32" name="Imagen 31">
            <a:extLst>
              <a:ext uri="{FF2B5EF4-FFF2-40B4-BE49-F238E27FC236}">
                <a16:creationId xmlns:a16="http://schemas.microsoft.com/office/drawing/2014/main" id="{67AF2CEF-3257-FFC3-694C-0D561529C309}"/>
              </a:ext>
            </a:extLst>
          </p:cNvPr>
          <p:cNvPicPr>
            <a:picLocks noChangeAspect="1"/>
          </p:cNvPicPr>
          <p:nvPr/>
        </p:nvPicPr>
        <p:blipFill>
          <a:blip r:embed="rId2"/>
          <a:stretch>
            <a:fillRect/>
          </a:stretch>
        </p:blipFill>
        <p:spPr>
          <a:xfrm>
            <a:off x="9536270" y="6465775"/>
            <a:ext cx="1736725" cy="292274"/>
          </a:xfrm>
          <a:prstGeom prst="rect">
            <a:avLst/>
          </a:prstGeom>
        </p:spPr>
      </p:pic>
      <p:sp>
        <p:nvSpPr>
          <p:cNvPr id="8" name="CuadroTexto 7">
            <a:extLst>
              <a:ext uri="{FF2B5EF4-FFF2-40B4-BE49-F238E27FC236}">
                <a16:creationId xmlns:a16="http://schemas.microsoft.com/office/drawing/2014/main" id="{2E805606-A1EA-E295-D4F3-8F54986A41EE}"/>
              </a:ext>
            </a:extLst>
          </p:cNvPr>
          <p:cNvSpPr txBox="1"/>
          <p:nvPr/>
        </p:nvSpPr>
        <p:spPr>
          <a:xfrm>
            <a:off x="3787775" y="3779789"/>
            <a:ext cx="7858125" cy="338554"/>
          </a:xfrm>
          <a:prstGeom prst="rect">
            <a:avLst/>
          </a:prstGeom>
          <a:noFill/>
        </p:spPr>
        <p:txBody>
          <a:bodyPr wrap="square" rtlCol="0">
            <a:spAutoFit/>
          </a:bodyPr>
          <a:lstStyle/>
          <a:p>
            <a:r>
              <a:rPr lang="es-ES" sz="1600" b="1" dirty="0"/>
              <a:t>https://www.mintur.gob.es/PortalAyudas/digitalizacion-ultima-milla/Paginas/Index.aspx</a:t>
            </a:r>
          </a:p>
        </p:txBody>
      </p:sp>
      <p:sp>
        <p:nvSpPr>
          <p:cNvPr id="11" name="CuadroTexto 10">
            <a:extLst>
              <a:ext uri="{FF2B5EF4-FFF2-40B4-BE49-F238E27FC236}">
                <a16:creationId xmlns:a16="http://schemas.microsoft.com/office/drawing/2014/main" id="{68609B92-0CDA-4089-A3ED-DE78C8E5625E}"/>
              </a:ext>
            </a:extLst>
          </p:cNvPr>
          <p:cNvSpPr txBox="1"/>
          <p:nvPr/>
        </p:nvSpPr>
        <p:spPr>
          <a:xfrm>
            <a:off x="1152525" y="3754964"/>
            <a:ext cx="4762500" cy="461665"/>
          </a:xfrm>
          <a:prstGeom prst="rect">
            <a:avLst/>
          </a:prstGeom>
          <a:noFill/>
        </p:spPr>
        <p:txBody>
          <a:bodyPr wrap="square" rtlCol="0">
            <a:spAutoFit/>
          </a:bodyPr>
          <a:lstStyle/>
          <a:p>
            <a:r>
              <a:rPr lang="es-ES" sz="2400" b="1" dirty="0">
                <a:solidFill>
                  <a:schemeClr val="accent4">
                    <a:lumMod val="75000"/>
                  </a:schemeClr>
                </a:solidFill>
              </a:rPr>
              <a:t>PORTAL AYUDAS:</a:t>
            </a:r>
          </a:p>
        </p:txBody>
      </p:sp>
      <p:sp>
        <p:nvSpPr>
          <p:cNvPr id="6" name="CuadroTexto 5">
            <a:extLst>
              <a:ext uri="{FF2B5EF4-FFF2-40B4-BE49-F238E27FC236}">
                <a16:creationId xmlns:a16="http://schemas.microsoft.com/office/drawing/2014/main" id="{D2588FA7-FCF2-7C64-68BB-0C361BD93C89}"/>
              </a:ext>
            </a:extLst>
          </p:cNvPr>
          <p:cNvSpPr txBox="1"/>
          <p:nvPr/>
        </p:nvSpPr>
        <p:spPr>
          <a:xfrm>
            <a:off x="4570893" y="4818503"/>
            <a:ext cx="6841968" cy="369332"/>
          </a:xfrm>
          <a:prstGeom prst="rect">
            <a:avLst/>
          </a:prstGeom>
          <a:noFill/>
        </p:spPr>
        <p:txBody>
          <a:bodyPr wrap="square">
            <a:spAutoFit/>
          </a:bodyPr>
          <a:lstStyle/>
          <a:p>
            <a:r>
              <a:rPr lang="es-ES" b="1" dirty="0"/>
              <a:t>https://www.boe.es/boe/dias/2024/01/18/pdfs/BOE-A-2024-969.pdf</a:t>
            </a:r>
          </a:p>
        </p:txBody>
      </p:sp>
      <p:sp>
        <p:nvSpPr>
          <p:cNvPr id="9" name="CuadroTexto 8">
            <a:extLst>
              <a:ext uri="{FF2B5EF4-FFF2-40B4-BE49-F238E27FC236}">
                <a16:creationId xmlns:a16="http://schemas.microsoft.com/office/drawing/2014/main" id="{F069D1B8-EB6F-D989-E5FD-D231E6B8F107}"/>
              </a:ext>
            </a:extLst>
          </p:cNvPr>
          <p:cNvSpPr txBox="1"/>
          <p:nvPr/>
        </p:nvSpPr>
        <p:spPr>
          <a:xfrm>
            <a:off x="1152525" y="4818503"/>
            <a:ext cx="4762500" cy="461665"/>
          </a:xfrm>
          <a:prstGeom prst="rect">
            <a:avLst/>
          </a:prstGeom>
          <a:noFill/>
        </p:spPr>
        <p:txBody>
          <a:bodyPr wrap="square" rtlCol="0">
            <a:spAutoFit/>
          </a:bodyPr>
          <a:lstStyle/>
          <a:p>
            <a:r>
              <a:rPr lang="es-ES" sz="2400" b="1" dirty="0">
                <a:solidFill>
                  <a:schemeClr val="accent4">
                    <a:lumMod val="75000"/>
                  </a:schemeClr>
                </a:solidFill>
              </a:rPr>
              <a:t>OOBB DEMOSTRADORES:</a:t>
            </a:r>
          </a:p>
        </p:txBody>
      </p:sp>
      <p:sp>
        <p:nvSpPr>
          <p:cNvPr id="13" name="CuadroTexto 12">
            <a:extLst>
              <a:ext uri="{FF2B5EF4-FFF2-40B4-BE49-F238E27FC236}">
                <a16:creationId xmlns:a16="http://schemas.microsoft.com/office/drawing/2014/main" id="{A6F809EB-E26E-7024-6109-B15D910C962F}"/>
              </a:ext>
            </a:extLst>
          </p:cNvPr>
          <p:cNvSpPr txBox="1"/>
          <p:nvPr/>
        </p:nvSpPr>
        <p:spPr>
          <a:xfrm>
            <a:off x="927099" y="1582813"/>
            <a:ext cx="10345895" cy="461665"/>
          </a:xfrm>
          <a:prstGeom prst="rect">
            <a:avLst/>
          </a:prstGeom>
          <a:noFill/>
        </p:spPr>
        <p:txBody>
          <a:bodyPr wrap="square">
            <a:spAutoFit/>
          </a:bodyPr>
          <a:lstStyle/>
          <a:p>
            <a:r>
              <a:rPr lang="es-ES" sz="2400" b="1" dirty="0">
                <a:solidFill>
                  <a:srgbClr val="D28F2C"/>
                </a:solidFill>
                <a:effectLst/>
                <a:latin typeface="Calibri" panose="020F0502020204030204" pitchFamily="34" charset="0"/>
                <a:ea typeface="Calibri" panose="020F0502020204030204" pitchFamily="34" charset="0"/>
              </a:rPr>
              <a:t>OOBB de Última Milla  </a:t>
            </a:r>
            <a:r>
              <a:rPr lang="es-ES" sz="1800" b="1"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https://www.boe.es/boe/dias/2023/12/28/pdfs/BOE-A-2023-26601.pdf</a:t>
            </a:r>
            <a:endParaRPr lang="es-ES" sz="1800" b="1" dirty="0">
              <a:effectLst/>
              <a:latin typeface="Calibri" panose="020F0502020204030204" pitchFamily="34" charset="0"/>
              <a:ea typeface="Calibri" panose="020F0502020204030204" pitchFamily="34" charset="0"/>
            </a:endParaRPr>
          </a:p>
        </p:txBody>
      </p:sp>
      <p:sp>
        <p:nvSpPr>
          <p:cNvPr id="15" name="CuadroTexto 14">
            <a:extLst>
              <a:ext uri="{FF2B5EF4-FFF2-40B4-BE49-F238E27FC236}">
                <a16:creationId xmlns:a16="http://schemas.microsoft.com/office/drawing/2014/main" id="{C27A461F-47B7-1D7D-8F43-FD3F7E5A4A07}"/>
              </a:ext>
            </a:extLst>
          </p:cNvPr>
          <p:cNvSpPr txBox="1"/>
          <p:nvPr/>
        </p:nvSpPr>
        <p:spPr>
          <a:xfrm>
            <a:off x="961710" y="2656265"/>
            <a:ext cx="10802457" cy="738664"/>
          </a:xfrm>
          <a:prstGeom prst="rect">
            <a:avLst/>
          </a:prstGeom>
          <a:noFill/>
        </p:spPr>
        <p:txBody>
          <a:bodyPr wrap="square">
            <a:spAutoFit/>
          </a:bodyPr>
          <a:lstStyle/>
          <a:p>
            <a:r>
              <a:rPr lang="es-ES" sz="2400" b="1" dirty="0">
                <a:solidFill>
                  <a:srgbClr val="D28F2C"/>
                </a:solidFill>
                <a:effectLst/>
                <a:latin typeface="inherit"/>
                <a:ea typeface="Times New Roman" panose="02020603050405020304" pitchFamily="18" charset="0"/>
              </a:rPr>
              <a:t>Extracto de la convocatoria de Última Milla</a:t>
            </a:r>
            <a:endParaRPr lang="es-ES" sz="2400" b="1" dirty="0">
              <a:solidFill>
                <a:srgbClr val="D28F2C"/>
              </a:solidFill>
              <a:effectLst/>
              <a:latin typeface="Calibri" panose="020F0502020204030204" pitchFamily="34" charset="0"/>
              <a:ea typeface="Calibri" panose="020F0502020204030204" pitchFamily="34" charset="0"/>
            </a:endParaRPr>
          </a:p>
          <a:p>
            <a:r>
              <a:rPr lang="es-ES" sz="1800" b="1" u="sng" dirty="0">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https://www.boe.es/boe/dias/2024/01/13/index.php?s=1</a:t>
            </a:r>
            <a:endParaRPr lang="es-ES" sz="1800" b="1" dirty="0">
              <a:effectLst/>
              <a:latin typeface="Calibri" panose="020F0502020204030204" pitchFamily="34" charset="0"/>
              <a:ea typeface="Calibri" panose="020F0502020204030204" pitchFamily="34" charset="0"/>
            </a:endParaRPr>
          </a:p>
        </p:txBody>
      </p:sp>
      <p:pic>
        <p:nvPicPr>
          <p:cNvPr id="16" name="Imagen 15">
            <a:extLst>
              <a:ext uri="{FF2B5EF4-FFF2-40B4-BE49-F238E27FC236}">
                <a16:creationId xmlns:a16="http://schemas.microsoft.com/office/drawing/2014/main" id="{D4B51F6A-B3D3-5273-F840-E1A42EF49F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722" y="104659"/>
            <a:ext cx="11077139" cy="934723"/>
          </a:xfrm>
          <a:prstGeom prst="rect">
            <a:avLst/>
          </a:prstGeom>
        </p:spPr>
      </p:pic>
    </p:spTree>
    <p:extLst>
      <p:ext uri="{BB962C8B-B14F-4D97-AF65-F5344CB8AC3E}">
        <p14:creationId xmlns:p14="http://schemas.microsoft.com/office/powerpoint/2010/main" val="359322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exto&#10;&#10;Descripción generada automáticamente con confianza media">
            <a:extLst>
              <a:ext uri="{FF2B5EF4-FFF2-40B4-BE49-F238E27FC236}">
                <a16:creationId xmlns:a16="http://schemas.microsoft.com/office/drawing/2014/main" id="{D3809872-6818-E805-2F49-49D675F53C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23903" y="6071026"/>
            <a:ext cx="1387377" cy="330329"/>
          </a:xfrm>
          <a:prstGeom prst="rect">
            <a:avLst/>
          </a:prstGeom>
          <a:solidFill>
            <a:srgbClr val="C00000"/>
          </a:solidFill>
        </p:spPr>
      </p:pic>
      <p:graphicFrame>
        <p:nvGraphicFramePr>
          <p:cNvPr id="10" name="Tabla 3">
            <a:extLst>
              <a:ext uri="{FF2B5EF4-FFF2-40B4-BE49-F238E27FC236}">
                <a16:creationId xmlns:a16="http://schemas.microsoft.com/office/drawing/2014/main" id="{CC1DD8F4-CBBA-4EC8-9FDD-2419731F7686}"/>
              </a:ext>
            </a:extLst>
          </p:cNvPr>
          <p:cNvGraphicFramePr>
            <a:graphicFrameLocks noGrp="1"/>
          </p:cNvGraphicFramePr>
          <p:nvPr>
            <p:extLst>
              <p:ext uri="{D42A27DB-BD31-4B8C-83A1-F6EECF244321}">
                <p14:modId xmlns:p14="http://schemas.microsoft.com/office/powerpoint/2010/main" val="3029090614"/>
              </p:ext>
            </p:extLst>
          </p:nvPr>
        </p:nvGraphicFramePr>
        <p:xfrm>
          <a:off x="429748" y="945729"/>
          <a:ext cx="11586503" cy="5217160"/>
        </p:xfrm>
        <a:graphic>
          <a:graphicData uri="http://schemas.openxmlformats.org/drawingml/2006/table">
            <a:tbl>
              <a:tblPr firstRow="1" bandRow="1">
                <a:tableStyleId>{72833802-FEF1-4C79-8D5D-14CF1EAF98D9}</a:tableStyleId>
              </a:tblPr>
              <a:tblGrid>
                <a:gridCol w="2084296">
                  <a:extLst>
                    <a:ext uri="{9D8B030D-6E8A-4147-A177-3AD203B41FA5}">
                      <a16:colId xmlns:a16="http://schemas.microsoft.com/office/drawing/2014/main" val="3425233509"/>
                    </a:ext>
                  </a:extLst>
                </a:gridCol>
                <a:gridCol w="9502207">
                  <a:extLst>
                    <a:ext uri="{9D8B030D-6E8A-4147-A177-3AD203B41FA5}">
                      <a16:colId xmlns:a16="http://schemas.microsoft.com/office/drawing/2014/main" val="1613497567"/>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1" dirty="0">
                          <a:solidFill>
                            <a:srgbClr val="000000"/>
                          </a:solidFill>
                          <a:highlight>
                            <a:srgbClr val="D28F2C"/>
                          </a:highlight>
                          <a:latin typeface="Arial" panose="020B0604020202020204" pitchFamily="34" charset="0"/>
                        </a:rPr>
                        <a:t>Ayudas para proyectos de digitalización de «última milla» en empresas del sector turístico</a:t>
                      </a:r>
                      <a:endParaRPr lang="es-ES" b="1" dirty="0">
                        <a:highlight>
                          <a:srgbClr val="D28F2C"/>
                        </a:highlight>
                      </a:endParaRPr>
                    </a:p>
                  </a:txBody>
                  <a:tcPr>
                    <a:cell3D prstMaterial="dkEdge">
                      <a:bevel prst="artDeco"/>
                      <a:lightRig rig="flood" dir="t"/>
                    </a:cell3D>
                    <a:solidFill>
                      <a:srgbClr val="D28F2C"/>
                    </a:solidFill>
                  </a:tcPr>
                </a:tc>
                <a:tc hMerge="1">
                  <a:txBody>
                    <a:bodyPr/>
                    <a:lstStyle/>
                    <a:p>
                      <a:endParaRPr lang="es-ES" dirty="0"/>
                    </a:p>
                  </a:txBody>
                  <a:tcPr/>
                </a:tc>
                <a:extLst>
                  <a:ext uri="{0D108BD9-81ED-4DB2-BD59-A6C34878D82A}">
                    <a16:rowId xmlns:a16="http://schemas.microsoft.com/office/drawing/2014/main" val="456220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u="none" strike="noStrike" baseline="0" dirty="0">
                          <a:solidFill>
                            <a:srgbClr val="000000"/>
                          </a:solidFill>
                        </a:rPr>
                        <a:t>Beneficiarios</a:t>
                      </a:r>
                      <a:endParaRPr lang="es-ES" sz="1600" dirty="0"/>
                    </a:p>
                  </a:txBody>
                  <a:tcPr>
                    <a:cell3D prstMaterial="dkEdge">
                      <a:bevel prst="artDeco"/>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Agrupaciones constituidas por </a:t>
                      </a:r>
                      <a:r>
                        <a:rPr lang="es-ES" sz="1600" b="1" dirty="0"/>
                        <a:t>empresas del sector turístico; empresas </a:t>
                      </a:r>
                      <a:r>
                        <a:rPr lang="es-ES" sz="1600" b="0" dirty="0"/>
                        <a:t>cuya actividad les permita constituirse en </a:t>
                      </a:r>
                      <a:r>
                        <a:rPr lang="es-ES" sz="1600" b="1" dirty="0"/>
                        <a:t>socios tecnológicos </a:t>
                      </a:r>
                      <a:r>
                        <a:rPr lang="es-ES" sz="1600" b="0" dirty="0"/>
                        <a:t>y con experiencia demostrable en el ámbito turístico,</a:t>
                      </a:r>
                      <a:r>
                        <a:rPr lang="es-ES" sz="1600" b="1" dirty="0"/>
                        <a:t> y las asociaciones profesionales y empresariales </a:t>
                      </a:r>
                      <a:r>
                        <a:rPr lang="es-ES" sz="1600" b="0" dirty="0"/>
                        <a:t>que tengan relación directa con el sector turístico</a:t>
                      </a:r>
                    </a:p>
                  </a:txBody>
                  <a:tcPr>
                    <a:cell3D prstMaterial="dkEdge">
                      <a:bevel prst="artDeco"/>
                      <a:lightRig rig="flood" dir="t"/>
                    </a:cell3D>
                  </a:tcPr>
                </a:tc>
                <a:extLst>
                  <a:ext uri="{0D108BD9-81ED-4DB2-BD59-A6C34878D82A}">
                    <a16:rowId xmlns:a16="http://schemas.microsoft.com/office/drawing/2014/main" val="1663324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u="none" strike="noStrike" baseline="0" dirty="0">
                          <a:solidFill>
                            <a:srgbClr val="000000"/>
                          </a:solidFill>
                        </a:rPr>
                        <a:t>Plazo Presentación</a:t>
                      </a:r>
                      <a:endParaRPr lang="es-ES" sz="1600" dirty="0"/>
                    </a:p>
                  </a:txBody>
                  <a:tcPr>
                    <a:cell3D prstMaterial="dkEdge">
                      <a:bevel prst="artDeco"/>
                      <a:lightRig rig="flood" dir="t"/>
                    </a:cell3D>
                  </a:tcPr>
                </a:tc>
                <a:tc>
                  <a:txBody>
                    <a:bodyPr/>
                    <a:lstStyle/>
                    <a:p>
                      <a:r>
                        <a:rPr lang="es-ES" sz="1600" dirty="0"/>
                        <a:t> </a:t>
                      </a:r>
                      <a:r>
                        <a:rPr lang="es-ES" sz="1600" dirty="0">
                          <a:effectLst/>
                        </a:rPr>
                        <a:t>El plazo </a:t>
                      </a:r>
                      <a:r>
                        <a:rPr lang="es-ES" sz="1600" dirty="0"/>
                        <a:t>de presentación hasta el </a:t>
                      </a:r>
                      <a:r>
                        <a:rPr lang="es-ES" sz="1600" b="1" dirty="0"/>
                        <a:t>13 de marzo de 2024 inclusive</a:t>
                      </a:r>
                    </a:p>
                  </a:txBody>
                  <a:tcPr>
                    <a:cell3D prstMaterial="dkEdge">
                      <a:bevel prst="artDeco"/>
                      <a:lightRig rig="flood" dir="t"/>
                    </a:cell3D>
                  </a:tcPr>
                </a:tc>
                <a:extLst>
                  <a:ext uri="{0D108BD9-81ED-4DB2-BD59-A6C34878D82A}">
                    <a16:rowId xmlns:a16="http://schemas.microsoft.com/office/drawing/2014/main" val="1005999334"/>
                  </a:ext>
                </a:extLst>
              </a:tr>
              <a:tr h="370840">
                <a:tc>
                  <a:txBody>
                    <a:bodyPr/>
                    <a:lstStyle/>
                    <a:p>
                      <a:r>
                        <a:rPr lang="es-ES" sz="1600" b="1" dirty="0"/>
                        <a:t>Importe de la convocatoria</a:t>
                      </a:r>
                    </a:p>
                  </a:txBody>
                  <a:tcPr>
                    <a:cell3D prstMaterial="dkEdge">
                      <a:bevel prst="artDeco"/>
                      <a:lightRig rig="flood" dir="t"/>
                    </a:cell3D>
                  </a:tcPr>
                </a:tc>
                <a:tc>
                  <a:txBody>
                    <a:bodyPr/>
                    <a:lstStyle/>
                    <a:p>
                      <a:r>
                        <a:rPr lang="es-ES" sz="1600" dirty="0"/>
                        <a:t>Importe total:  </a:t>
                      </a:r>
                      <a:r>
                        <a:rPr lang="es-ES" sz="1600" b="1" dirty="0"/>
                        <a:t>104 M€. </a:t>
                      </a:r>
                    </a:p>
                    <a:p>
                      <a:r>
                        <a:rPr lang="es-ES" sz="1600" dirty="0"/>
                        <a:t>Línea 1: 30 M€. Línea 2: 24  M€ Línea 3: </a:t>
                      </a:r>
                      <a:r>
                        <a:rPr lang="es-ES" sz="1800" b="0" i="0" u="none" strike="noStrike" kern="1200" baseline="0" dirty="0">
                          <a:solidFill>
                            <a:schemeClr val="tx1"/>
                          </a:solidFill>
                          <a:latin typeface="+mn-lt"/>
                          <a:ea typeface="+mn-ea"/>
                          <a:cs typeface="+mn-cs"/>
                        </a:rPr>
                        <a:t>50 M€</a:t>
                      </a:r>
                      <a:endParaRPr lang="es-ES" sz="1600" dirty="0"/>
                    </a:p>
                  </a:txBody>
                  <a:tcPr>
                    <a:cell3D prstMaterial="dkEdge">
                      <a:bevel prst="artDeco"/>
                      <a:lightRig rig="flood" dir="t"/>
                    </a:cell3D>
                  </a:tcPr>
                </a:tc>
                <a:extLst>
                  <a:ext uri="{0D108BD9-81ED-4DB2-BD59-A6C34878D82A}">
                    <a16:rowId xmlns:a16="http://schemas.microsoft.com/office/drawing/2014/main" val="87061753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u="none" strike="noStrike" baseline="0" dirty="0">
                          <a:solidFill>
                            <a:srgbClr val="000000"/>
                          </a:solidFill>
                        </a:rPr>
                        <a:t>Tipo de proyectos</a:t>
                      </a:r>
                      <a:endParaRPr lang="es-ES" sz="1600" dirty="0"/>
                    </a:p>
                    <a:p>
                      <a:endParaRPr lang="es-ES" sz="1600" dirty="0"/>
                    </a:p>
                  </a:txBody>
                  <a:tcPr>
                    <a:cell3D prstMaterial="dkEdge">
                      <a:bevel prst="artDeco"/>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u="none" strike="noStrike" baseline="0" dirty="0">
                          <a:solidFill>
                            <a:srgbClr val="000000"/>
                          </a:solidFill>
                        </a:rPr>
                        <a:t>a) </a:t>
                      </a:r>
                      <a:r>
                        <a:rPr lang="es-ES" sz="1600" b="1" u="none" strike="noStrike" baseline="0" dirty="0">
                          <a:solidFill>
                            <a:srgbClr val="000000"/>
                          </a:solidFill>
                        </a:rPr>
                        <a:t>Línea 1:</a:t>
                      </a:r>
                      <a:r>
                        <a:rPr lang="es-ES" sz="1600" u="none" strike="noStrike" baseline="0" dirty="0">
                          <a:solidFill>
                            <a:srgbClr val="000000"/>
                          </a:solidFill>
                        </a:rPr>
                        <a:t> Proyectos de desarrollo tecnológico innovadores que incorporarán </a:t>
                      </a:r>
                      <a:r>
                        <a:rPr lang="es-ES" sz="1600" b="1" u="none" strike="noStrike" baseline="0" dirty="0">
                          <a:solidFill>
                            <a:srgbClr val="000000"/>
                          </a:solidFill>
                        </a:rPr>
                        <a:t>tecnologías emergentes o de nuevo desarrollo </a:t>
                      </a:r>
                      <a:r>
                        <a:rPr lang="es-ES" sz="1600" u="none" strike="noStrike" baseline="0" dirty="0">
                          <a:solidFill>
                            <a:srgbClr val="000000"/>
                          </a:solidFill>
                        </a:rPr>
                        <a:t>con riesgo tecnológico medio/bajo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u="none" strike="noStrike" baseline="0" dirty="0">
                          <a:solidFill>
                            <a:srgbClr val="000000"/>
                          </a:solidFill>
                        </a:rPr>
                        <a:t>b) Línea 2</a:t>
                      </a:r>
                      <a:r>
                        <a:rPr lang="es-ES" sz="1600" u="none" strike="noStrike" baseline="0" dirty="0">
                          <a:solidFill>
                            <a:srgbClr val="000000"/>
                          </a:solidFill>
                        </a:rPr>
                        <a:t>: Proyectos de implantación y adopción de nuevas tecnologías que incorporarán </a:t>
                      </a:r>
                      <a:r>
                        <a:rPr lang="es-ES" sz="1600" b="1" u="none" strike="noStrike" baseline="0" dirty="0">
                          <a:solidFill>
                            <a:srgbClr val="000000"/>
                          </a:solidFill>
                        </a:rPr>
                        <a:t>tecnologías testadas </a:t>
                      </a:r>
                      <a:r>
                        <a:rPr lang="es-ES" sz="1600" u="none" strike="noStrike" baseline="0" dirty="0">
                          <a:solidFill>
                            <a:srgbClr val="000000"/>
                          </a:solidFill>
                        </a:rPr>
                        <a:t>previamente en el mercado con riesgo tecnológico bajo.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u="none" strike="noStrike" baseline="0" dirty="0">
                          <a:solidFill>
                            <a:srgbClr val="000000"/>
                          </a:solidFill>
                        </a:rPr>
                        <a:t>c) </a:t>
                      </a:r>
                      <a:r>
                        <a:rPr lang="es-ES" sz="1600" b="1" u="none" strike="noStrike" baseline="0" dirty="0">
                          <a:solidFill>
                            <a:srgbClr val="000000"/>
                          </a:solidFill>
                        </a:rPr>
                        <a:t>Línea 3:</a:t>
                      </a:r>
                      <a:r>
                        <a:rPr lang="es-ES" sz="1600" u="none" strike="noStrike" baseline="0" dirty="0">
                          <a:solidFill>
                            <a:srgbClr val="000000"/>
                          </a:solidFill>
                        </a:rPr>
                        <a:t> Proyectos de implantación y adopción por parte de empresas pymes de tecnologías testadas previamente en el </a:t>
                      </a:r>
                      <a:r>
                        <a:rPr lang="es-ES" sz="1600" b="1" u="none" strike="noStrike" baseline="0" dirty="0">
                          <a:solidFill>
                            <a:srgbClr val="000000"/>
                          </a:solidFill>
                        </a:rPr>
                        <a:t>mercado con riesgo tecnológico bajo o en general de procesos de digitalización </a:t>
                      </a:r>
                      <a:r>
                        <a:rPr lang="es-ES" sz="1600" u="none" strike="noStrike" baseline="0" dirty="0">
                          <a:solidFill>
                            <a:srgbClr val="000000"/>
                          </a:solidFill>
                        </a:rPr>
                        <a:t>de sus actividades</a:t>
                      </a:r>
                      <a:endParaRPr lang="es-ES" sz="1600" dirty="0"/>
                    </a:p>
                  </a:txBody>
                  <a:tcPr>
                    <a:cell3D prstMaterial="dkEdge">
                      <a:bevel prst="artDeco"/>
                      <a:lightRig rig="flood" dir="t"/>
                    </a:cell3D>
                  </a:tcPr>
                </a:tc>
                <a:extLst>
                  <a:ext uri="{0D108BD9-81ED-4DB2-BD59-A6C34878D82A}">
                    <a16:rowId xmlns:a16="http://schemas.microsoft.com/office/drawing/2014/main" val="11804911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dirty="0"/>
                        <a:t>Presupuesto Proyecto</a:t>
                      </a:r>
                    </a:p>
                  </a:txBody>
                  <a:tcPr>
                    <a:cell3D prstMaterial="dkEdge">
                      <a:bevel prst="artDeco"/>
                      <a:lightRig rig="flood" dir="t"/>
                    </a:cell3D>
                  </a:tcPr>
                </a:tc>
                <a:tc>
                  <a:txBody>
                    <a:bodyPr/>
                    <a:lstStyle/>
                    <a:p>
                      <a:r>
                        <a:rPr lang="es-ES" sz="1600" b="1" i="0" dirty="0"/>
                        <a:t>Línea 1</a:t>
                      </a:r>
                      <a:r>
                        <a:rPr lang="es-ES" sz="1600" i="0" dirty="0"/>
                        <a:t>:  entre 300.000 € y 3 M€. </a:t>
                      </a:r>
                      <a:r>
                        <a:rPr lang="es-ES" sz="1600" b="1" i="0" dirty="0"/>
                        <a:t>Línea 2</a:t>
                      </a:r>
                      <a:r>
                        <a:rPr lang="es-ES" sz="1600" i="0" dirty="0"/>
                        <a:t>: entre 200.000 € y 750.000 € </a:t>
                      </a:r>
                      <a:r>
                        <a:rPr lang="es-ES" sz="1600" b="1" i="0" dirty="0"/>
                        <a:t>Línea 3</a:t>
                      </a:r>
                      <a:r>
                        <a:rPr lang="es-ES" sz="1600" i="0" dirty="0"/>
                        <a:t>: entre 20.000 € y 300.000 €</a:t>
                      </a:r>
                    </a:p>
                  </a:txBody>
                  <a:tcPr>
                    <a:cell3D prstMaterial="dkEdge">
                      <a:bevel prst="artDeco"/>
                      <a:lightRig rig="flood" dir="t"/>
                    </a:cell3D>
                  </a:tcPr>
                </a:tc>
                <a:extLst>
                  <a:ext uri="{0D108BD9-81ED-4DB2-BD59-A6C34878D82A}">
                    <a16:rowId xmlns:a16="http://schemas.microsoft.com/office/drawing/2014/main" val="6788955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u="none" strike="noStrike" baseline="0" dirty="0">
                          <a:solidFill>
                            <a:srgbClr val="000000"/>
                          </a:solidFill>
                        </a:rPr>
                        <a:t>Importes Ayuda</a:t>
                      </a:r>
                      <a:endParaRPr lang="es-ES" sz="1600" dirty="0"/>
                    </a:p>
                  </a:txBody>
                  <a:tcPr>
                    <a:cell3D prstMaterial="dkEdge">
                      <a:bevel prst="artDeco"/>
                      <a:lightRig rig="flood" dir="t"/>
                    </a:cell3D>
                  </a:tcPr>
                </a:tc>
                <a:tc>
                  <a:txBody>
                    <a:bodyPr/>
                    <a:lstStyle/>
                    <a:p>
                      <a:r>
                        <a:rPr lang="es-ES" sz="1600" b="1" i="0" dirty="0"/>
                        <a:t>Línea 1 y Línea 2</a:t>
                      </a:r>
                      <a:r>
                        <a:rPr lang="es-ES" sz="1600" i="0" dirty="0"/>
                        <a:t>: gran empresa 15%, </a:t>
                      </a:r>
                      <a:r>
                        <a:rPr lang="es-ES" sz="1600" i="0" dirty="0" err="1"/>
                        <a:t>PYMEs</a:t>
                      </a:r>
                      <a:r>
                        <a:rPr lang="es-ES" sz="1600" i="0" dirty="0"/>
                        <a:t> 50%, asociaciones 70% del presupuesto financiable</a:t>
                      </a:r>
                    </a:p>
                    <a:p>
                      <a:r>
                        <a:rPr lang="es-ES" sz="1600" b="1" i="0" dirty="0"/>
                        <a:t>Línea 3</a:t>
                      </a:r>
                      <a:r>
                        <a:rPr lang="es-ES" sz="1600" i="0" dirty="0"/>
                        <a:t>:  régimen </a:t>
                      </a:r>
                      <a:r>
                        <a:rPr lang="es-ES" sz="1600" i="0" dirty="0" err="1"/>
                        <a:t>mínimis</a:t>
                      </a:r>
                      <a:r>
                        <a:rPr lang="es-ES" sz="1600" i="0" dirty="0"/>
                        <a:t>. 100% del proyecto máximo 300.000 euros.</a:t>
                      </a:r>
                    </a:p>
                  </a:txBody>
                  <a:tcPr>
                    <a:cell3D prstMaterial="dkEdge">
                      <a:bevel prst="artDeco"/>
                      <a:lightRig rig="flood" dir="t"/>
                    </a:cell3D>
                  </a:tcPr>
                </a:tc>
                <a:extLst>
                  <a:ext uri="{0D108BD9-81ED-4DB2-BD59-A6C34878D82A}">
                    <a16:rowId xmlns:a16="http://schemas.microsoft.com/office/drawing/2014/main" val="9907193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u="none" strike="noStrike" baseline="0" dirty="0">
                          <a:solidFill>
                            <a:srgbClr val="000000"/>
                          </a:solidFill>
                        </a:rPr>
                        <a:t>Plazo de ejecución</a:t>
                      </a:r>
                      <a:endParaRPr lang="es-ES" sz="1600" dirty="0"/>
                    </a:p>
                  </a:txBody>
                  <a:tcPr>
                    <a:cell3D prstMaterial="dkEdge">
                      <a:bevel prst="artDeco"/>
                      <a:lightRig rig="flood" dir="t"/>
                    </a:cell3D>
                  </a:tcPr>
                </a:tc>
                <a:tc>
                  <a:txBody>
                    <a:bodyPr/>
                    <a:lstStyle/>
                    <a:p>
                      <a:r>
                        <a:rPr lang="es-ES" sz="1600" i="0" dirty="0"/>
                        <a:t>El plazo de ejecución </a:t>
                      </a:r>
                      <a:r>
                        <a:rPr lang="es-ES" sz="1600" b="1" i="0" dirty="0"/>
                        <a:t>12 meses</a:t>
                      </a:r>
                      <a:r>
                        <a:rPr lang="es-ES" sz="1600" i="0" dirty="0"/>
                        <a:t> para la </a:t>
                      </a:r>
                      <a:r>
                        <a:rPr lang="es-ES" sz="1600" b="1" i="0" dirty="0"/>
                        <a:t>Línea 1</a:t>
                      </a:r>
                      <a:r>
                        <a:rPr lang="es-ES" sz="1600" i="0" dirty="0"/>
                        <a:t> y  </a:t>
                      </a:r>
                      <a:r>
                        <a:rPr lang="es-ES" sz="1600" b="1" i="0" dirty="0"/>
                        <a:t>Línea 2 </a:t>
                      </a:r>
                      <a:r>
                        <a:rPr lang="es-ES" sz="1600" b="0" i="0" dirty="0"/>
                        <a:t>y</a:t>
                      </a:r>
                      <a:r>
                        <a:rPr lang="es-ES" sz="1600" b="1" i="0" dirty="0"/>
                        <a:t> </a:t>
                      </a:r>
                      <a:r>
                        <a:rPr lang="es-ES" sz="1600" i="0" dirty="0"/>
                        <a:t> </a:t>
                      </a:r>
                      <a:r>
                        <a:rPr lang="es-ES" sz="1600" b="1" i="0" dirty="0"/>
                        <a:t>9 meses </a:t>
                      </a:r>
                      <a:r>
                        <a:rPr lang="es-ES" sz="1600" i="0" dirty="0"/>
                        <a:t>para la </a:t>
                      </a:r>
                      <a:r>
                        <a:rPr lang="es-ES" sz="1600" b="1" i="0" dirty="0"/>
                        <a:t>Línea 3</a:t>
                      </a:r>
                    </a:p>
                  </a:txBody>
                  <a:tcPr>
                    <a:cell3D prstMaterial="dkEdge">
                      <a:bevel prst="artDeco"/>
                      <a:lightRig rig="flood" dir="t"/>
                    </a:cell3D>
                  </a:tcPr>
                </a:tc>
                <a:extLst>
                  <a:ext uri="{0D108BD9-81ED-4DB2-BD59-A6C34878D82A}">
                    <a16:rowId xmlns:a16="http://schemas.microsoft.com/office/drawing/2014/main" val="2451081588"/>
                  </a:ext>
                </a:extLst>
              </a:tr>
            </a:tbl>
          </a:graphicData>
        </a:graphic>
      </p:graphicFrame>
      <p:pic>
        <p:nvPicPr>
          <p:cNvPr id="2" name="Imagen 1">
            <a:extLst>
              <a:ext uri="{FF2B5EF4-FFF2-40B4-BE49-F238E27FC236}">
                <a16:creationId xmlns:a16="http://schemas.microsoft.com/office/drawing/2014/main" id="{3AA371DD-2C7D-5BDA-FC97-83020096E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54" y="182877"/>
            <a:ext cx="10878545" cy="934723"/>
          </a:xfrm>
          <a:prstGeom prst="rect">
            <a:avLst/>
          </a:prstGeom>
        </p:spPr>
      </p:pic>
    </p:spTree>
    <p:extLst>
      <p:ext uri="{BB962C8B-B14F-4D97-AF65-F5344CB8AC3E}">
        <p14:creationId xmlns:p14="http://schemas.microsoft.com/office/powerpoint/2010/main" val="4289128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587CE-F48F-7E33-D50E-F922A9937E28}"/>
              </a:ext>
            </a:extLst>
          </p:cNvPr>
          <p:cNvSpPr>
            <a:spLocks noGrp="1"/>
          </p:cNvSpPr>
          <p:nvPr>
            <p:ph type="title"/>
          </p:nvPr>
        </p:nvSpPr>
        <p:spPr>
          <a:xfrm>
            <a:off x="1133475" y="1866900"/>
            <a:ext cx="9925050" cy="2081426"/>
          </a:xfr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a:noAutofit/>
          </a:bodyPr>
          <a:lstStyle/>
          <a:p>
            <a:pPr algn="ctr"/>
            <a:r>
              <a:rPr lang="es-ES" sz="6600" b="1" dirty="0">
                <a:solidFill>
                  <a:schemeClr val="bg1"/>
                </a:solidFill>
              </a:rPr>
              <a:t>CARÁCTERÍSTICAS DE LAS AYUDAS</a:t>
            </a:r>
          </a:p>
        </p:txBody>
      </p:sp>
      <p:pic>
        <p:nvPicPr>
          <p:cNvPr id="5" name="Imagen 4" descr="Texto&#10;&#10;Descripción generada automáticamente con confianza media">
            <a:extLst>
              <a:ext uri="{FF2B5EF4-FFF2-40B4-BE49-F238E27FC236}">
                <a16:creationId xmlns:a16="http://schemas.microsoft.com/office/drawing/2014/main" id="{D3809872-6818-E805-2F49-49D675F53C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23903" y="6071026"/>
            <a:ext cx="1387377" cy="330329"/>
          </a:xfrm>
          <a:prstGeom prst="rect">
            <a:avLst/>
          </a:prstGeom>
          <a:solidFill>
            <a:srgbClr val="C00000"/>
          </a:solidFill>
        </p:spPr>
      </p:pic>
      <p:pic>
        <p:nvPicPr>
          <p:cNvPr id="8" name="Imagen 7">
            <a:extLst>
              <a:ext uri="{FF2B5EF4-FFF2-40B4-BE49-F238E27FC236}">
                <a16:creationId xmlns:a16="http://schemas.microsoft.com/office/drawing/2014/main" id="{C86D7A5B-EA63-5675-CB3A-DB4E738B41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855" y="182877"/>
            <a:ext cx="10322060" cy="934723"/>
          </a:xfrm>
          <a:prstGeom prst="rect">
            <a:avLst/>
          </a:prstGeom>
        </p:spPr>
      </p:pic>
    </p:spTree>
    <p:extLst>
      <p:ext uri="{BB962C8B-B14F-4D97-AF65-F5344CB8AC3E}">
        <p14:creationId xmlns:p14="http://schemas.microsoft.com/office/powerpoint/2010/main" val="575089086"/>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587CE-F48F-7E33-D50E-F922A9937E28}"/>
              </a:ext>
            </a:extLst>
          </p:cNvPr>
          <p:cNvSpPr>
            <a:spLocks noGrp="1"/>
          </p:cNvSpPr>
          <p:nvPr>
            <p:ph type="title"/>
          </p:nvPr>
        </p:nvSpPr>
        <p:spPr>
          <a:xfrm>
            <a:off x="1244698" y="987704"/>
            <a:ext cx="9925050" cy="326191"/>
          </a:xfr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a:noAutofit/>
          </a:bodyPr>
          <a:lstStyle/>
          <a:p>
            <a:pPr algn="ctr"/>
            <a:r>
              <a:rPr lang="es-ES" sz="2800" b="1" dirty="0">
                <a:solidFill>
                  <a:schemeClr val="bg1"/>
                </a:solidFill>
              </a:rPr>
              <a:t>OBJETO Y FINALIDAD</a:t>
            </a:r>
          </a:p>
        </p:txBody>
      </p:sp>
      <p:sp>
        <p:nvSpPr>
          <p:cNvPr id="3" name="Marcador de contenido 2">
            <a:extLst>
              <a:ext uri="{FF2B5EF4-FFF2-40B4-BE49-F238E27FC236}">
                <a16:creationId xmlns:a16="http://schemas.microsoft.com/office/drawing/2014/main" id="{5575B0CD-156F-B02A-8D81-41BFC70D8C9F}"/>
              </a:ext>
            </a:extLst>
          </p:cNvPr>
          <p:cNvSpPr>
            <a:spLocks noGrp="1"/>
          </p:cNvSpPr>
          <p:nvPr>
            <p:ph idx="1"/>
          </p:nvPr>
        </p:nvSpPr>
        <p:spPr>
          <a:xfrm>
            <a:off x="733425" y="1714500"/>
            <a:ext cx="10929840" cy="4286250"/>
          </a:xfrm>
          <a:gradFill>
            <a:gsLst>
              <a:gs pos="25650">
                <a:schemeClr val="bg1"/>
              </a:gs>
              <a:gs pos="90000">
                <a:schemeClr val="bg1"/>
              </a:gs>
              <a:gs pos="99000">
                <a:schemeClr val="bg1"/>
              </a:gs>
              <a:gs pos="3000">
                <a:schemeClr val="bg1"/>
              </a:gs>
              <a:gs pos="84000">
                <a:schemeClr val="bg1"/>
              </a:gs>
            </a:gsLst>
            <a:path path="circle">
              <a:fillToRect l="50000" t="50000" r="50000" b="50000"/>
            </a:path>
          </a:gradFill>
        </p:spPr>
        <p:txBody>
          <a:bodyPr>
            <a:normAutofit/>
          </a:bodyPr>
          <a:lstStyle/>
          <a:p>
            <a:pPr algn="just"/>
            <a:endParaRPr lang="es-ES" sz="2400" dirty="0">
              <a:latin typeface="Calibri" panose="020F0502020204030204" pitchFamily="34" charset="0"/>
              <a:cs typeface="Calibri" panose="020F0502020204030204" pitchFamily="34" charset="0"/>
            </a:endParaRPr>
          </a:p>
          <a:p>
            <a:pPr algn="just"/>
            <a:r>
              <a:rPr lang="es-ES" sz="2400" dirty="0">
                <a:latin typeface="Calibri" panose="020F0502020204030204" pitchFamily="34" charset="0"/>
                <a:cs typeface="Calibri" panose="020F0502020204030204" pitchFamily="34" charset="0"/>
              </a:rPr>
              <a:t>Concesión de ayudas, en régimen de concurrencia competitiva, para proyectos de digitalización de </a:t>
            </a:r>
            <a:r>
              <a:rPr lang="es-ES" sz="2400" b="1" dirty="0">
                <a:latin typeface="Calibri" panose="020F0502020204030204" pitchFamily="34" charset="0"/>
                <a:cs typeface="Calibri" panose="020F0502020204030204" pitchFamily="34" charset="0"/>
              </a:rPr>
              <a:t>«última milla»</a:t>
            </a:r>
            <a:r>
              <a:rPr lang="es-ES" sz="2400" dirty="0">
                <a:latin typeface="Calibri" panose="020F0502020204030204" pitchFamily="34" charset="0"/>
                <a:cs typeface="Calibri" panose="020F0502020204030204" pitchFamily="34" charset="0"/>
              </a:rPr>
              <a:t> a </a:t>
            </a:r>
            <a:r>
              <a:rPr lang="es-ES" sz="2400" dirty="0">
                <a:effectLst/>
                <a:latin typeface="Calibri" panose="020F0502020204030204" pitchFamily="34" charset="0"/>
                <a:ea typeface="Calibri" panose="020F0502020204030204" pitchFamily="34" charset="0"/>
                <a:cs typeface="Calibri" panose="020F0502020204030204" pitchFamily="34" charset="0"/>
              </a:rPr>
              <a:t>empresas, asociaciones y agrupaciones de entidades, cuya actividad, bien sea directa o verticalizada, esté orientada </a:t>
            </a:r>
            <a:r>
              <a:rPr lang="es-ES" sz="2400" b="1" dirty="0">
                <a:effectLst/>
                <a:latin typeface="Calibri" panose="020F0502020204030204" pitchFamily="34" charset="0"/>
                <a:ea typeface="Calibri" panose="020F0502020204030204" pitchFamily="34" charset="0"/>
                <a:cs typeface="Calibri" panose="020F0502020204030204" pitchFamily="34" charset="0"/>
              </a:rPr>
              <a:t>al sector turístico</a:t>
            </a:r>
            <a:r>
              <a:rPr lang="es-ES" sz="2400" b="1" kern="0" dirty="0">
                <a:effectLst/>
                <a:latin typeface="Calibri" panose="020F0502020204030204" pitchFamily="34" charset="0"/>
                <a:ea typeface="Arial MT"/>
                <a:cs typeface="Calibri" panose="020F0502020204030204" pitchFamily="34" charset="0"/>
              </a:rPr>
              <a:t> </a:t>
            </a:r>
            <a:r>
              <a:rPr lang="es-ES" sz="2400" kern="0" dirty="0">
                <a:effectLst/>
                <a:latin typeface="Calibri" panose="020F0502020204030204" pitchFamily="34" charset="0"/>
                <a:ea typeface="Arial MT"/>
                <a:cs typeface="Calibri" panose="020F0502020204030204" pitchFamily="34" charset="0"/>
              </a:rPr>
              <a:t>en general o a cualquiera de sus subsectores productivos</a:t>
            </a:r>
            <a:r>
              <a:rPr lang="es-ES" sz="2400" dirty="0">
                <a:latin typeface="Calibri" panose="020F0502020204030204" pitchFamily="34" charset="0"/>
                <a:cs typeface="Calibri" panose="020F0502020204030204" pitchFamily="34" charset="0"/>
              </a:rPr>
              <a:t>. </a:t>
            </a:r>
          </a:p>
          <a:p>
            <a:pPr marL="0" indent="0" algn="just">
              <a:buNone/>
            </a:pPr>
            <a:endParaRPr lang="es-ES" sz="2400" dirty="0">
              <a:latin typeface="Calibri" panose="020F0502020204030204" pitchFamily="34" charset="0"/>
              <a:cs typeface="Calibri" panose="020F0502020204030204" pitchFamily="34" charset="0"/>
            </a:endParaRPr>
          </a:p>
          <a:p>
            <a:pPr algn="just"/>
            <a:r>
              <a:rPr lang="es-ES" sz="2400" dirty="0">
                <a:latin typeface="Calibri" panose="020F0502020204030204" pitchFamily="34" charset="0"/>
                <a:cs typeface="Calibri" panose="020F0502020204030204" pitchFamily="34" charset="0"/>
              </a:rPr>
              <a:t>Movilizar aquellos </a:t>
            </a:r>
            <a:r>
              <a:rPr lang="es-ES" sz="2400" b="1" dirty="0">
                <a:latin typeface="Calibri" panose="020F0502020204030204" pitchFamily="34" charset="0"/>
                <a:cs typeface="Calibri" panose="020F0502020204030204" pitchFamily="34" charset="0"/>
              </a:rPr>
              <a:t>proyectos singulares y transformadores </a:t>
            </a:r>
            <a:r>
              <a:rPr lang="es-ES" sz="2400" dirty="0">
                <a:latin typeface="Calibri" panose="020F0502020204030204" pitchFamily="34" charset="0"/>
                <a:cs typeface="Calibri" panose="020F0502020204030204" pitchFamily="34" charset="0"/>
              </a:rPr>
              <a:t>que cubran procesos y productos fácilmente </a:t>
            </a:r>
            <a:r>
              <a:rPr lang="es-ES" sz="2400" b="1" dirty="0">
                <a:latin typeface="Calibri" panose="020F0502020204030204" pitchFamily="34" charset="0"/>
                <a:cs typeface="Calibri" panose="020F0502020204030204" pitchFamily="34" charset="0"/>
              </a:rPr>
              <a:t>escalables y replicables con una clara orientación al usuario final</a:t>
            </a:r>
            <a:r>
              <a:rPr lang="es-ES" sz="2400" dirty="0">
                <a:solidFill>
                  <a:srgbClr val="CF8D2C"/>
                </a:solidFill>
                <a:latin typeface="Calibri" panose="020F0502020204030204" pitchFamily="34" charset="0"/>
                <a:cs typeface="Calibri" panose="020F0502020204030204" pitchFamily="34" charset="0"/>
              </a:rPr>
              <a:t> </a:t>
            </a:r>
            <a:r>
              <a:rPr lang="es-ES" sz="2400" dirty="0">
                <a:latin typeface="Calibri" panose="020F0502020204030204" pitchFamily="34" charset="0"/>
                <a:cs typeface="Calibri" panose="020F0502020204030204" pitchFamily="34" charset="0"/>
              </a:rPr>
              <a:t>y que contengan, entre otros, </a:t>
            </a:r>
            <a:r>
              <a:rPr lang="es-ES" sz="2400" b="1" dirty="0">
                <a:latin typeface="Calibri" panose="020F0502020204030204" pitchFamily="34" charset="0"/>
                <a:cs typeface="Calibri" panose="020F0502020204030204" pitchFamily="34" charset="0"/>
              </a:rPr>
              <a:t>mejoras en la digitalización e inteligencia</a:t>
            </a:r>
            <a:r>
              <a:rPr lang="es-ES" sz="2400" dirty="0">
                <a:latin typeface="Calibri" panose="020F0502020204030204" pitchFamily="34" charset="0"/>
                <a:cs typeface="Calibri" panose="020F0502020204030204" pitchFamily="34" charset="0"/>
              </a:rPr>
              <a:t> </a:t>
            </a:r>
            <a:r>
              <a:rPr lang="es-ES" sz="2400" u="sng" dirty="0">
                <a:latin typeface="Calibri" panose="020F0502020204030204" pitchFamily="34" charset="0"/>
                <a:cs typeface="Calibri" panose="020F0502020204030204" pitchFamily="34" charset="0"/>
              </a:rPr>
              <a:t>aplicados a la gestión, promoción, puesta en valor y difusión para destinos y sector turístico.</a:t>
            </a:r>
          </a:p>
          <a:p>
            <a:pPr marL="0" indent="0">
              <a:buNone/>
            </a:pPr>
            <a:endParaRPr lang="es-ES" dirty="0"/>
          </a:p>
        </p:txBody>
      </p:sp>
      <p:pic>
        <p:nvPicPr>
          <p:cNvPr id="5" name="Imagen 4" descr="Texto&#10;&#10;Descripción generada automáticamente con confianza media">
            <a:extLst>
              <a:ext uri="{FF2B5EF4-FFF2-40B4-BE49-F238E27FC236}">
                <a16:creationId xmlns:a16="http://schemas.microsoft.com/office/drawing/2014/main" id="{D3809872-6818-E805-2F49-49D675F53C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23903" y="6071026"/>
            <a:ext cx="1387377" cy="330329"/>
          </a:xfrm>
          <a:prstGeom prst="rect">
            <a:avLst/>
          </a:prstGeom>
          <a:solidFill>
            <a:srgbClr val="C00000"/>
          </a:solidFill>
        </p:spPr>
      </p:pic>
      <p:pic>
        <p:nvPicPr>
          <p:cNvPr id="4" name="Imagen 3">
            <a:extLst>
              <a:ext uri="{FF2B5EF4-FFF2-40B4-BE49-F238E27FC236}">
                <a16:creationId xmlns:a16="http://schemas.microsoft.com/office/drawing/2014/main" id="{BD12490A-A11E-9CCD-5B43-E50C36FF7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55" y="182877"/>
            <a:ext cx="10322060" cy="934723"/>
          </a:xfrm>
          <a:prstGeom prst="rect">
            <a:avLst/>
          </a:prstGeom>
        </p:spPr>
      </p:pic>
    </p:spTree>
    <p:extLst>
      <p:ext uri="{BB962C8B-B14F-4D97-AF65-F5344CB8AC3E}">
        <p14:creationId xmlns:p14="http://schemas.microsoft.com/office/powerpoint/2010/main" val="1998413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45E21A-A032-2D85-263F-9C7966387C5B}"/>
              </a:ext>
            </a:extLst>
          </p:cNvPr>
          <p:cNvSpPr>
            <a:spLocks noGrp="1"/>
          </p:cNvSpPr>
          <p:nvPr>
            <p:ph idx="1"/>
          </p:nvPr>
        </p:nvSpPr>
        <p:spPr>
          <a:xfrm>
            <a:off x="572492" y="1521562"/>
            <a:ext cx="11079816" cy="4414798"/>
          </a:xfrm>
        </p:spPr>
        <p:txBody>
          <a:bodyPr anchor="t">
            <a:normAutofit/>
          </a:bodyPr>
          <a:lstStyle/>
          <a:p>
            <a:pPr marL="0" indent="0" algn="just">
              <a:buNone/>
            </a:pPr>
            <a:r>
              <a:rPr lang="es-ES" sz="1600" dirty="0">
                <a:effectLst>
                  <a:outerShdw blurRad="38100" dist="38100" dir="2700000" algn="tl">
                    <a:srgbClr val="000000">
                      <a:alpha val="43137"/>
                    </a:srgbClr>
                  </a:outerShdw>
                </a:effectLst>
              </a:rPr>
              <a:t>Podrán ser beneficiarios</a:t>
            </a:r>
            <a:r>
              <a:rPr lang="es-ES" sz="1600" dirty="0"/>
              <a:t>: </a:t>
            </a:r>
            <a:r>
              <a:rPr lang="es-ES" sz="1600" b="1" dirty="0"/>
              <a:t>PYMES, GRANDES EMPRESAS, EMPRESAS DE NUEVA CREACIÓN, ASOCIACIONES PROFESIONALES Y EMPRESARIALES DEL SECTOR TURÍSTICO</a:t>
            </a:r>
            <a:r>
              <a:rPr lang="es-ES" sz="1600" dirty="0"/>
              <a:t>, válidamente constituidas, con personalidad jurídica propia, domicilio fiscal en España, y que sus actividades se encuentren entre los CNAES que se indicada en el Artículo 7. Entidades beneficiarias de  la Orden de Bases.</a:t>
            </a:r>
          </a:p>
          <a:p>
            <a:pPr marL="0" indent="0">
              <a:buNone/>
            </a:pPr>
            <a:r>
              <a:rPr lang="es-ES" sz="1600" i="1" dirty="0"/>
              <a:t>		</a:t>
            </a:r>
          </a:p>
          <a:p>
            <a:pPr marL="0" indent="0" algn="just">
              <a:buNone/>
            </a:pPr>
            <a:r>
              <a:rPr lang="es-ES" sz="1600" i="1" dirty="0"/>
              <a:t>		</a:t>
            </a:r>
            <a:r>
              <a:rPr lang="es-ES" sz="1600" dirty="0"/>
              <a:t>Empresas cuya actividad les permita constituirse en socios tecnológicos y con experiencia demostrable en el 		ámbito turístico demostrable en el ámbito turístico.</a:t>
            </a:r>
          </a:p>
          <a:p>
            <a:pPr marL="0" indent="0" algn="just">
              <a:buNone/>
            </a:pPr>
            <a:r>
              <a:rPr lang="es-ES" sz="1600" dirty="0"/>
              <a:t>		Asociaciones profesionales y empresariales, incluyendo federaciones, confederaciones y	uniones de éstas,  		legalmente constituidas y dadas de alta en el Registro Correspondiente de Asociaciones y cuyo objeto social		y actividad tenga relación directa con el sector turístico.</a:t>
            </a:r>
          </a:p>
        </p:txBody>
      </p:sp>
      <p:sp>
        <p:nvSpPr>
          <p:cNvPr id="6" name="Título 1">
            <a:extLst>
              <a:ext uri="{FF2B5EF4-FFF2-40B4-BE49-F238E27FC236}">
                <a16:creationId xmlns:a16="http://schemas.microsoft.com/office/drawing/2014/main" id="{549E330E-89D4-F7B3-607A-54458A53A14F}"/>
              </a:ext>
            </a:extLst>
          </p:cNvPr>
          <p:cNvSpPr txBox="1">
            <a:spLocks/>
          </p:cNvSpPr>
          <p:nvPr/>
        </p:nvSpPr>
        <p:spPr>
          <a:xfrm>
            <a:off x="694945" y="921640"/>
            <a:ext cx="10870090" cy="264638"/>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chemeClr val="bg1"/>
                </a:solidFill>
              </a:rPr>
              <a:t>¿QUIÉN PUEDE PRESENTARSE A ESTAS AYUDAS?</a:t>
            </a:r>
          </a:p>
        </p:txBody>
      </p:sp>
      <p:pic>
        <p:nvPicPr>
          <p:cNvPr id="7" name="Imagen 6">
            <a:extLst>
              <a:ext uri="{FF2B5EF4-FFF2-40B4-BE49-F238E27FC236}">
                <a16:creationId xmlns:a16="http://schemas.microsoft.com/office/drawing/2014/main" id="{44B28F3A-028A-9BEE-2569-A8F663E850F9}"/>
              </a:ext>
            </a:extLst>
          </p:cNvPr>
          <p:cNvPicPr>
            <a:picLocks noChangeAspect="1"/>
          </p:cNvPicPr>
          <p:nvPr/>
        </p:nvPicPr>
        <p:blipFill>
          <a:blip r:embed="rId2"/>
          <a:stretch>
            <a:fillRect/>
          </a:stretch>
        </p:blipFill>
        <p:spPr>
          <a:xfrm>
            <a:off x="10220867" y="6271644"/>
            <a:ext cx="1344168" cy="346520"/>
          </a:xfrm>
          <a:prstGeom prst="rect">
            <a:avLst/>
          </a:prstGeom>
        </p:spPr>
      </p:pic>
      <p:pic>
        <p:nvPicPr>
          <p:cNvPr id="2" name="Imagen 1">
            <a:extLst>
              <a:ext uri="{FF2B5EF4-FFF2-40B4-BE49-F238E27FC236}">
                <a16:creationId xmlns:a16="http://schemas.microsoft.com/office/drawing/2014/main" id="{A51DC77A-7C8C-48E0-C4CE-256017A6A91E}"/>
              </a:ext>
            </a:extLst>
          </p:cNvPr>
          <p:cNvPicPr>
            <a:picLocks noChangeAspect="1"/>
          </p:cNvPicPr>
          <p:nvPr/>
        </p:nvPicPr>
        <p:blipFill>
          <a:blip r:embed="rId3"/>
          <a:stretch>
            <a:fillRect/>
          </a:stretch>
        </p:blipFill>
        <p:spPr>
          <a:xfrm>
            <a:off x="1645359" y="3342414"/>
            <a:ext cx="686069" cy="497854"/>
          </a:xfrm>
          <a:prstGeom prst="rect">
            <a:avLst/>
          </a:prstGeom>
        </p:spPr>
      </p:pic>
      <p:pic>
        <p:nvPicPr>
          <p:cNvPr id="4" name="Imagen 3">
            <a:extLst>
              <a:ext uri="{FF2B5EF4-FFF2-40B4-BE49-F238E27FC236}">
                <a16:creationId xmlns:a16="http://schemas.microsoft.com/office/drawing/2014/main" id="{F94789C8-711C-2210-257F-6E6B313FA3BE}"/>
              </a:ext>
            </a:extLst>
          </p:cNvPr>
          <p:cNvPicPr>
            <a:picLocks noChangeAspect="1"/>
          </p:cNvPicPr>
          <p:nvPr/>
        </p:nvPicPr>
        <p:blipFill>
          <a:blip r:embed="rId4"/>
          <a:stretch>
            <a:fillRect/>
          </a:stretch>
        </p:blipFill>
        <p:spPr>
          <a:xfrm>
            <a:off x="1645359" y="2604915"/>
            <a:ext cx="686068" cy="538744"/>
          </a:xfrm>
          <a:prstGeom prst="rect">
            <a:avLst/>
          </a:prstGeom>
        </p:spPr>
      </p:pic>
      <p:sp>
        <p:nvSpPr>
          <p:cNvPr id="9" name="CuadroTexto 8">
            <a:extLst>
              <a:ext uri="{FF2B5EF4-FFF2-40B4-BE49-F238E27FC236}">
                <a16:creationId xmlns:a16="http://schemas.microsoft.com/office/drawing/2014/main" id="{868F8672-DFC6-1AD9-2565-37A2DCAD3933}"/>
              </a:ext>
            </a:extLst>
          </p:cNvPr>
          <p:cNvSpPr txBox="1"/>
          <p:nvPr/>
        </p:nvSpPr>
        <p:spPr>
          <a:xfrm>
            <a:off x="572492" y="4502936"/>
            <a:ext cx="11079815" cy="1077218"/>
          </a:xfrm>
          <a:prstGeom prst="rect">
            <a:avLst/>
          </a:prstGeom>
          <a:noFill/>
          <a:ln w="19050">
            <a:solidFill>
              <a:srgbClr val="D28F2C"/>
            </a:solidFill>
          </a:ln>
        </p:spPr>
        <p:txBody>
          <a:bodyPr wrap="square">
            <a:spAutoFit/>
          </a:bodyPr>
          <a:lstStyle/>
          <a:p>
            <a:pPr algn="just"/>
            <a:r>
              <a:rPr lang="en-US" sz="1600" dirty="0">
                <a:latin typeface="Calibri" panose="020F0502020204030204" pitchFamily="34" charset="0"/>
                <a:cs typeface="Calibri" panose="020F0502020204030204" pitchFamily="34" charset="0"/>
              </a:rPr>
              <a:t>Se </a:t>
            </a:r>
            <a:r>
              <a:rPr lang="en-US" sz="1600" dirty="0" err="1">
                <a:latin typeface="Calibri" panose="020F0502020204030204" pitchFamily="34" charset="0"/>
                <a:cs typeface="Calibri" panose="020F0502020204030204" pitchFamily="34" charset="0"/>
              </a:rPr>
              <a:t>entiende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como</a:t>
            </a:r>
            <a:r>
              <a:rPr lang="en-US" sz="1600"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EMPRESAS DE RECIENTE CREACIÓN </a:t>
            </a:r>
            <a:r>
              <a:rPr lang="en-US" sz="1600" dirty="0" err="1">
                <a:latin typeface="Calibri" panose="020F0502020204030204" pitchFamily="34" charset="0"/>
                <a:cs typeface="Calibri" panose="020F0502020204030204" pitchFamily="34" charset="0"/>
              </a:rPr>
              <a:t>objeto</a:t>
            </a:r>
            <a:r>
              <a:rPr lang="en-US" sz="1600" dirty="0">
                <a:latin typeface="Calibri" panose="020F0502020204030204" pitchFamily="34" charset="0"/>
                <a:cs typeface="Calibri" panose="020F0502020204030204" pitchFamily="34" charset="0"/>
              </a:rPr>
              <a:t> de la </a:t>
            </a:r>
            <a:r>
              <a:rPr lang="en-US" sz="1600" dirty="0" err="1">
                <a:latin typeface="Calibri" panose="020F0502020204030204" pitchFamily="34" charset="0"/>
                <a:cs typeface="Calibri" panose="020F0502020204030204" pitchFamily="34" charset="0"/>
              </a:rPr>
              <a:t>presente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convocatoria</a:t>
            </a:r>
            <a:r>
              <a:rPr lang="en-US" sz="1600" dirty="0">
                <a:latin typeface="Calibri" panose="020F0502020204030204" pitchFamily="34" charset="0"/>
                <a:cs typeface="Calibri" panose="020F0502020204030204" pitchFamily="34" charset="0"/>
              </a:rPr>
              <a:t>, aquellas que han sido constituidas como máximo en los </a:t>
            </a:r>
            <a:r>
              <a:rPr lang="en-US" sz="1600" b="1" u="sng" dirty="0">
                <a:latin typeface="Calibri" panose="020F0502020204030204" pitchFamily="34" charset="0"/>
                <a:cs typeface="Calibri" panose="020F0502020204030204" pitchFamily="34" charset="0"/>
              </a:rPr>
              <a:t>cinco años anteriores a la fecha de cierre del plazo de presentación de solicitudes de </a:t>
            </a:r>
            <a:r>
              <a:rPr lang="en-US" sz="1600" b="1" u="sng" dirty="0" err="1">
                <a:latin typeface="Calibri" panose="020F0502020204030204" pitchFamily="34" charset="0"/>
                <a:cs typeface="Calibri" panose="020F0502020204030204" pitchFamily="34" charset="0"/>
              </a:rPr>
              <a:t>ayuda</a:t>
            </a:r>
            <a:r>
              <a:rPr lang="en-US" sz="1600" dirty="0">
                <a:latin typeface="Calibri" panose="020F0502020204030204" pitchFamily="34" charset="0"/>
                <a:cs typeface="Calibri" panose="020F0502020204030204" pitchFamily="34" charset="0"/>
              </a:rPr>
              <a:t>, a contar desde la fecha de otorgamiento de la escritura de constitución de la empresa y siendo ésta, al menos </a:t>
            </a:r>
            <a:r>
              <a:rPr lang="en-US" sz="1600" b="1" dirty="0">
                <a:latin typeface="Calibri" panose="020F0502020204030204" pitchFamily="34" charset="0"/>
                <a:cs typeface="Calibri" panose="020F0502020204030204" pitchFamily="34" charset="0"/>
              </a:rPr>
              <a:t>seis meses anteriores </a:t>
            </a:r>
            <a:r>
              <a:rPr lang="en-US" sz="1600" dirty="0">
                <a:latin typeface="Calibri" panose="020F0502020204030204" pitchFamily="34" charset="0"/>
                <a:cs typeface="Calibri" panose="020F0502020204030204" pitchFamily="34" charset="0"/>
              </a:rPr>
              <a:t>a la fecha de cierre de plazo de presentación de solicitudes de ayuda.</a:t>
            </a:r>
            <a:endParaRPr lang="es-ES" sz="1600" dirty="0"/>
          </a:p>
        </p:txBody>
      </p:sp>
      <p:pic>
        <p:nvPicPr>
          <p:cNvPr id="5" name="Imagen 4">
            <a:extLst>
              <a:ext uri="{FF2B5EF4-FFF2-40B4-BE49-F238E27FC236}">
                <a16:creationId xmlns:a16="http://schemas.microsoft.com/office/drawing/2014/main" id="{7CE999FF-F28F-CA03-745A-0F5C1F0548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855" y="182877"/>
            <a:ext cx="10322060" cy="934723"/>
          </a:xfrm>
          <a:prstGeom prst="rect">
            <a:avLst/>
          </a:prstGeom>
        </p:spPr>
      </p:pic>
    </p:spTree>
    <p:extLst>
      <p:ext uri="{BB962C8B-B14F-4D97-AF65-F5344CB8AC3E}">
        <p14:creationId xmlns:p14="http://schemas.microsoft.com/office/powerpoint/2010/main" val="27835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245E21A-A032-2D85-263F-9C7966387C5B}"/>
              </a:ext>
            </a:extLst>
          </p:cNvPr>
          <p:cNvSpPr>
            <a:spLocks noGrp="1"/>
          </p:cNvSpPr>
          <p:nvPr>
            <p:ph idx="1"/>
          </p:nvPr>
        </p:nvSpPr>
        <p:spPr>
          <a:xfrm>
            <a:off x="572492" y="2003379"/>
            <a:ext cx="11165417" cy="4163741"/>
          </a:xfrm>
          <a:ln>
            <a:solidFill>
              <a:srgbClr val="D28F2C"/>
            </a:solidFill>
          </a:ln>
        </p:spPr>
        <p:txBody>
          <a:bodyPr anchor="t">
            <a:normAutofit fontScale="85000" lnSpcReduction="20000"/>
          </a:bodyPr>
          <a:lstStyle/>
          <a:p>
            <a:pPr marL="0" indent="0">
              <a:buNone/>
            </a:pPr>
            <a:endParaRPr lang="es-ES" sz="1400" dirty="0">
              <a:effectLst/>
              <a:latin typeface="Calibri" panose="020F0502020204030204" pitchFamily="34" charset="0"/>
              <a:ea typeface="Calibri" panose="020F0502020204030204" pitchFamily="34" charset="0"/>
              <a:cs typeface="Arial" panose="020B0604020202020204" pitchFamily="34" charset="0"/>
            </a:endParaRPr>
          </a:p>
          <a:p>
            <a:endParaRPr lang="es-ES" sz="14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s-ES"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s-ES" sz="1900" dirty="0">
                <a:effectLst/>
                <a:latin typeface="Calibri" panose="020F0502020204030204" pitchFamily="34" charset="0"/>
                <a:ea typeface="Calibri" panose="020F0502020204030204" pitchFamily="34" charset="0"/>
                <a:cs typeface="Arial" panose="020B0604020202020204" pitchFamily="34" charset="0"/>
              </a:rPr>
              <a:t>Las empresas del sector turístico como </a:t>
            </a:r>
            <a:r>
              <a:rPr lang="es-ES" sz="1900" b="1" dirty="0"/>
              <a:t>PYMES, PEQUEÑA EMPRESA, MICROEMPRESA, GRANDES EMPRESAS </a:t>
            </a:r>
            <a:r>
              <a:rPr lang="es-ES" sz="1900" dirty="0"/>
              <a:t>y </a:t>
            </a:r>
            <a:r>
              <a:rPr lang="es-ES" sz="1900" b="1" dirty="0"/>
              <a:t>EMPRESAS DE NUEVA CREACIÓN</a:t>
            </a:r>
            <a:r>
              <a:rPr lang="es-ES" sz="1900" dirty="0"/>
              <a:t>, </a:t>
            </a:r>
            <a:r>
              <a:rPr lang="es-ES" sz="1900" b="1" dirty="0"/>
              <a:t>válidamente constituidas</a:t>
            </a:r>
            <a:r>
              <a:rPr lang="es-ES" sz="1900" dirty="0"/>
              <a:t>, con </a:t>
            </a:r>
            <a:r>
              <a:rPr lang="es-ES" sz="1900" b="1" dirty="0"/>
              <a:t>personalidad jurídica propia</a:t>
            </a:r>
            <a:r>
              <a:rPr lang="es-ES" sz="1900" dirty="0"/>
              <a:t>, </a:t>
            </a:r>
            <a:r>
              <a:rPr lang="es-ES" sz="1900" b="1" dirty="0"/>
              <a:t>domicilio fiscal en España</a:t>
            </a:r>
            <a:r>
              <a:rPr lang="es-ES" sz="1900" dirty="0"/>
              <a:t>, y que sus actividades se encuentren entre los CNAES que se indicada en la Orden.</a:t>
            </a:r>
          </a:p>
          <a:p>
            <a:pPr algn="just"/>
            <a:r>
              <a:rPr lang="es-ES" sz="1900" dirty="0">
                <a:effectLst/>
              </a:rPr>
              <a:t>Adicionalmente  y sin ser carácter obligatorio, podrán participar en la Línea 1 y Línea 2 :</a:t>
            </a:r>
            <a:r>
              <a:rPr lang="es-ES" sz="1900" b="1" dirty="0">
                <a:effectLst/>
                <a:latin typeface="Calibri" panose="020F0502020204030204" pitchFamily="34" charset="0"/>
                <a:ea typeface="Calibri" panose="020F0502020204030204" pitchFamily="34" charset="0"/>
                <a:cs typeface="Arial" panose="020B0604020202020204" pitchFamily="34" charset="0"/>
              </a:rPr>
              <a:t>Asociaciones sin ánimo de lucro</a:t>
            </a:r>
            <a:r>
              <a:rPr lang="es-ES" sz="1900" dirty="0">
                <a:effectLst/>
                <a:latin typeface="Calibri" panose="020F0502020204030204" pitchFamily="34" charset="0"/>
                <a:ea typeface="Calibri" panose="020F0502020204030204" pitchFamily="34" charset="0"/>
                <a:cs typeface="Arial" panose="020B0604020202020204" pitchFamily="34" charset="0"/>
              </a:rPr>
              <a:t>, las </a:t>
            </a:r>
            <a:r>
              <a:rPr lang="es-ES" sz="1900" b="1" dirty="0">
                <a:effectLst/>
                <a:latin typeface="Calibri" panose="020F0502020204030204" pitchFamily="34" charset="0"/>
                <a:ea typeface="Calibri" panose="020F0502020204030204" pitchFamily="34" charset="0"/>
                <a:cs typeface="Arial" panose="020B0604020202020204" pitchFamily="34" charset="0"/>
              </a:rPr>
              <a:t>federaciones</a:t>
            </a:r>
            <a:r>
              <a:rPr lang="es-ES" sz="1900" dirty="0">
                <a:effectLst/>
                <a:latin typeface="Calibri" panose="020F0502020204030204" pitchFamily="34" charset="0"/>
                <a:ea typeface="Calibri" panose="020F0502020204030204" pitchFamily="34" charset="0"/>
                <a:cs typeface="Arial" panose="020B0604020202020204" pitchFamily="34" charset="0"/>
              </a:rPr>
              <a:t> y </a:t>
            </a:r>
            <a:r>
              <a:rPr lang="es-ES" sz="1900" b="1" dirty="0">
                <a:effectLst/>
                <a:latin typeface="Calibri" panose="020F0502020204030204" pitchFamily="34" charset="0"/>
                <a:ea typeface="Calibri" panose="020F0502020204030204" pitchFamily="34" charset="0"/>
                <a:cs typeface="Arial" panose="020B0604020202020204" pitchFamily="34" charset="0"/>
              </a:rPr>
              <a:t>confederaciones</a:t>
            </a:r>
            <a:r>
              <a:rPr lang="es-ES" sz="1900" dirty="0">
                <a:effectLst/>
                <a:latin typeface="Calibri" panose="020F0502020204030204" pitchFamily="34" charset="0"/>
                <a:ea typeface="Calibri" panose="020F0502020204030204" pitchFamily="34" charset="0"/>
                <a:cs typeface="Arial" panose="020B0604020202020204" pitchFamily="34" charset="0"/>
              </a:rPr>
              <a:t>, </a:t>
            </a:r>
            <a:r>
              <a:rPr lang="es-ES" sz="1900" dirty="0">
                <a:latin typeface="Calibri" panose="020F0502020204030204" pitchFamily="34" charset="0"/>
                <a:cs typeface="Arial" panose="020B0604020202020204" pitchFamily="34" charset="0"/>
              </a:rPr>
              <a:t>legalmente constituidas y </a:t>
            </a:r>
            <a:r>
              <a:rPr lang="es-ES" sz="1900" b="1" dirty="0">
                <a:latin typeface="Calibri" panose="020F0502020204030204" pitchFamily="34" charset="0"/>
                <a:cs typeface="Arial" panose="020B0604020202020204" pitchFamily="34" charset="0"/>
              </a:rPr>
              <a:t>dadas de alta en el Registro correspondiente de Asociaciones</a:t>
            </a:r>
            <a:r>
              <a:rPr lang="es-ES" sz="1900" dirty="0">
                <a:latin typeface="Calibri" panose="020F0502020204030204" pitchFamily="34" charset="0"/>
                <a:cs typeface="Arial" panose="020B0604020202020204" pitchFamily="34" charset="0"/>
              </a:rPr>
              <a:t>, d</a:t>
            </a:r>
            <a:r>
              <a:rPr lang="es-ES" sz="1900" dirty="0">
                <a:effectLst/>
                <a:latin typeface="Calibri" panose="020F0502020204030204" pitchFamily="34" charset="0"/>
                <a:ea typeface="Calibri" panose="020F0502020204030204" pitchFamily="34" charset="0"/>
                <a:cs typeface="Arial" panose="020B0604020202020204" pitchFamily="34" charset="0"/>
              </a:rPr>
              <a:t>entro de los códigos CNAE reseñados.  </a:t>
            </a:r>
          </a:p>
          <a:p>
            <a:pPr algn="just"/>
            <a:r>
              <a:rPr lang="es-ES" sz="1900" dirty="0"/>
              <a:t>Empresas cuya actividad les permita constituirse en </a:t>
            </a:r>
            <a:r>
              <a:rPr lang="es-ES" sz="1900" b="1" dirty="0"/>
              <a:t>socios tecnológicos </a:t>
            </a:r>
            <a:r>
              <a:rPr lang="es-ES" sz="1900" dirty="0"/>
              <a:t>y con </a:t>
            </a:r>
            <a:r>
              <a:rPr lang="es-ES" sz="1900" b="1" dirty="0"/>
              <a:t>experiencia demostrable en el ámbito turístico</a:t>
            </a:r>
            <a:r>
              <a:rPr lang="es-ES" sz="1900" dirty="0"/>
              <a:t>.</a:t>
            </a:r>
          </a:p>
          <a:p>
            <a:pPr algn="just"/>
            <a:endParaRPr lang="es-ES" sz="1900" dirty="0"/>
          </a:p>
          <a:p>
            <a:pPr algn="just"/>
            <a:endParaRPr lang="es-ES" sz="1600" dirty="0"/>
          </a:p>
          <a:p>
            <a:pPr marL="0" indent="0">
              <a:buNone/>
            </a:pPr>
            <a:endParaRPr lang="es-ES" sz="1600" dirty="0"/>
          </a:p>
          <a:p>
            <a:pPr marL="0" indent="0">
              <a:buNone/>
            </a:pPr>
            <a:endParaRPr lang="es-ES" sz="1900" dirty="0"/>
          </a:p>
          <a:p>
            <a:pPr algn="just"/>
            <a:r>
              <a:rPr lang="es-ES" sz="1900" dirty="0">
                <a:effectLst/>
                <a:latin typeface="Calibri" panose="020F0502020204030204" pitchFamily="34" charset="0"/>
                <a:ea typeface="Calibri" panose="020F0502020204030204" pitchFamily="34" charset="0"/>
                <a:cs typeface="Arial" panose="020B0604020202020204" pitchFamily="34" charset="0"/>
              </a:rPr>
              <a:t>Las empresas del sector turístico como </a:t>
            </a:r>
            <a:r>
              <a:rPr lang="es-ES" sz="1900" b="1" dirty="0"/>
              <a:t>PYMES, PEQUEÑA EMPRESA, MICROEMPRESA,</a:t>
            </a:r>
            <a:r>
              <a:rPr lang="es-ES" sz="1900" dirty="0"/>
              <a:t> válidamente constituidas, con personalidad jurídica propia, domicilio fiscal en España, y que sus actividades se encuentren entre los CNAES que se indicada en Artículo 7. Entidades beneficiarias de  la Orden de Bases la Orden.</a:t>
            </a:r>
          </a:p>
        </p:txBody>
      </p:sp>
      <p:sp>
        <p:nvSpPr>
          <p:cNvPr id="6" name="Título 1">
            <a:extLst>
              <a:ext uri="{FF2B5EF4-FFF2-40B4-BE49-F238E27FC236}">
                <a16:creationId xmlns:a16="http://schemas.microsoft.com/office/drawing/2014/main" id="{549E330E-89D4-F7B3-607A-54458A53A14F}"/>
              </a:ext>
            </a:extLst>
          </p:cNvPr>
          <p:cNvSpPr txBox="1">
            <a:spLocks/>
          </p:cNvSpPr>
          <p:nvPr/>
        </p:nvSpPr>
        <p:spPr>
          <a:xfrm>
            <a:off x="572492" y="1038461"/>
            <a:ext cx="11165417" cy="296563"/>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t>CARACTERÍSTICAS DE LOS BENEFICIARIOS</a:t>
            </a:r>
          </a:p>
        </p:txBody>
      </p:sp>
      <p:pic>
        <p:nvPicPr>
          <p:cNvPr id="7" name="Imagen 6">
            <a:extLst>
              <a:ext uri="{FF2B5EF4-FFF2-40B4-BE49-F238E27FC236}">
                <a16:creationId xmlns:a16="http://schemas.microsoft.com/office/drawing/2014/main" id="{44B28F3A-028A-9BEE-2569-A8F663E850F9}"/>
              </a:ext>
            </a:extLst>
          </p:cNvPr>
          <p:cNvPicPr>
            <a:picLocks noChangeAspect="1"/>
          </p:cNvPicPr>
          <p:nvPr/>
        </p:nvPicPr>
        <p:blipFill>
          <a:blip r:embed="rId2"/>
          <a:stretch>
            <a:fillRect/>
          </a:stretch>
        </p:blipFill>
        <p:spPr>
          <a:xfrm>
            <a:off x="10287000" y="6241483"/>
            <a:ext cx="1344168" cy="346520"/>
          </a:xfrm>
          <a:prstGeom prst="rect">
            <a:avLst/>
          </a:prstGeom>
        </p:spPr>
      </p:pic>
      <p:sp>
        <p:nvSpPr>
          <p:cNvPr id="4" name="Rectángulo: esquinas redondeadas 3">
            <a:extLst>
              <a:ext uri="{FF2B5EF4-FFF2-40B4-BE49-F238E27FC236}">
                <a16:creationId xmlns:a16="http://schemas.microsoft.com/office/drawing/2014/main" id="{8EA4E0E5-99E8-B6F9-9E61-712EF1B93A5C}"/>
              </a:ext>
            </a:extLst>
          </p:cNvPr>
          <p:cNvSpPr/>
          <p:nvPr/>
        </p:nvSpPr>
        <p:spPr>
          <a:xfrm>
            <a:off x="780570" y="2046352"/>
            <a:ext cx="5152870" cy="533914"/>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s-ES" sz="1600" b="1" dirty="0">
                <a:solidFill>
                  <a:schemeClr val="tx1"/>
                </a:solidFill>
              </a:rPr>
              <a:t>Podrán ser beneficiarios de la línea 1 y 2 en forma de agrupación: </a:t>
            </a:r>
          </a:p>
        </p:txBody>
      </p:sp>
      <p:sp>
        <p:nvSpPr>
          <p:cNvPr id="8" name="Rectángulo: esquinas redondeadas 7">
            <a:extLst>
              <a:ext uri="{FF2B5EF4-FFF2-40B4-BE49-F238E27FC236}">
                <a16:creationId xmlns:a16="http://schemas.microsoft.com/office/drawing/2014/main" id="{4D9B5332-80C0-57BB-8407-932868071AA9}"/>
              </a:ext>
            </a:extLst>
          </p:cNvPr>
          <p:cNvSpPr/>
          <p:nvPr/>
        </p:nvSpPr>
        <p:spPr>
          <a:xfrm>
            <a:off x="780570" y="4737268"/>
            <a:ext cx="5152869" cy="519847"/>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s-ES" sz="1600" b="1" dirty="0">
                <a:solidFill>
                  <a:schemeClr val="tx1"/>
                </a:solidFill>
              </a:rPr>
              <a:t>Podrán ser beneficiarios de la línea 3, empresas individualmente: </a:t>
            </a:r>
          </a:p>
        </p:txBody>
      </p:sp>
      <p:pic>
        <p:nvPicPr>
          <p:cNvPr id="2" name="Imagen 1">
            <a:extLst>
              <a:ext uri="{FF2B5EF4-FFF2-40B4-BE49-F238E27FC236}">
                <a16:creationId xmlns:a16="http://schemas.microsoft.com/office/drawing/2014/main" id="{3E3EA8F3-BDF3-6F77-1EB1-95553886D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55" y="182877"/>
            <a:ext cx="10322060" cy="934723"/>
          </a:xfrm>
          <a:prstGeom prst="rect">
            <a:avLst/>
          </a:prstGeom>
        </p:spPr>
      </p:pic>
    </p:spTree>
    <p:extLst>
      <p:ext uri="{BB962C8B-B14F-4D97-AF65-F5344CB8AC3E}">
        <p14:creationId xmlns:p14="http://schemas.microsoft.com/office/powerpoint/2010/main" val="4143492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69CDB53-04E2-3439-5648-4B895A49D836}"/>
              </a:ext>
            </a:extLst>
          </p:cNvPr>
          <p:cNvSpPr txBox="1">
            <a:spLocks/>
          </p:cNvSpPr>
          <p:nvPr/>
        </p:nvSpPr>
        <p:spPr>
          <a:xfrm>
            <a:off x="860903" y="784619"/>
            <a:ext cx="10615820" cy="262555"/>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t>CNAES</a:t>
            </a:r>
          </a:p>
        </p:txBody>
      </p:sp>
      <p:sp>
        <p:nvSpPr>
          <p:cNvPr id="6" name="CuadroTexto 5">
            <a:extLst>
              <a:ext uri="{FF2B5EF4-FFF2-40B4-BE49-F238E27FC236}">
                <a16:creationId xmlns:a16="http://schemas.microsoft.com/office/drawing/2014/main" id="{EAA2B02E-EF4D-7CE0-70F5-8D4161FA78D6}"/>
              </a:ext>
            </a:extLst>
          </p:cNvPr>
          <p:cNvSpPr txBox="1"/>
          <p:nvPr/>
        </p:nvSpPr>
        <p:spPr>
          <a:xfrm>
            <a:off x="6993494" y="1472507"/>
            <a:ext cx="4268555" cy="276999"/>
          </a:xfrm>
          <a:prstGeom prst="rect">
            <a:avLst/>
          </a:prstGeom>
          <a:noFill/>
          <a:ln w="57150">
            <a:solidFill>
              <a:schemeClr val="accent1">
                <a:lumMod val="75000"/>
              </a:schemeClr>
            </a:solidFill>
          </a:ln>
        </p:spPr>
        <p:txBody>
          <a:bodyPr wrap="square">
            <a:spAutoFit/>
          </a:bodyPr>
          <a:lstStyle/>
          <a:p>
            <a:pPr algn="ctr"/>
            <a:r>
              <a:rPr lang="es-ES" sz="1200" b="1" dirty="0"/>
              <a:t>ACTIVIDADES ADMINISTRATIVAS Y SERVICIOS AUXILIARES</a:t>
            </a:r>
          </a:p>
        </p:txBody>
      </p:sp>
      <p:pic>
        <p:nvPicPr>
          <p:cNvPr id="16" name="Imagen 15">
            <a:extLst>
              <a:ext uri="{FF2B5EF4-FFF2-40B4-BE49-F238E27FC236}">
                <a16:creationId xmlns:a16="http://schemas.microsoft.com/office/drawing/2014/main" id="{051FFF59-1D4C-9ACC-B5B6-BC1B877D0B6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1048786" y="1415324"/>
            <a:ext cx="466169" cy="483977"/>
          </a:xfrm>
          <a:prstGeom prst="rect">
            <a:avLst/>
          </a:prstGeom>
        </p:spPr>
      </p:pic>
      <p:sp>
        <p:nvSpPr>
          <p:cNvPr id="19" name="CuadroTexto 18">
            <a:extLst>
              <a:ext uri="{FF2B5EF4-FFF2-40B4-BE49-F238E27FC236}">
                <a16:creationId xmlns:a16="http://schemas.microsoft.com/office/drawing/2014/main" id="{E33EE2E2-55CB-6ECA-5B79-5C4713959DFA}"/>
              </a:ext>
            </a:extLst>
          </p:cNvPr>
          <p:cNvSpPr txBox="1"/>
          <p:nvPr/>
        </p:nvSpPr>
        <p:spPr>
          <a:xfrm>
            <a:off x="1909590" y="1420744"/>
            <a:ext cx="3670247" cy="461665"/>
          </a:xfrm>
          <a:prstGeom prst="rect">
            <a:avLst/>
          </a:prstGeom>
          <a:noFill/>
          <a:ln w="57150">
            <a:solidFill>
              <a:schemeClr val="accent6">
                <a:lumMod val="75000"/>
              </a:schemeClr>
            </a:solidFill>
          </a:ln>
        </p:spPr>
        <p:txBody>
          <a:bodyPr wrap="square">
            <a:spAutoFit/>
          </a:bodyPr>
          <a:lstStyle/>
          <a:p>
            <a:pPr algn="just"/>
            <a:r>
              <a:rPr lang="es-ES" sz="1200" b="1" dirty="0"/>
              <a:t>ACTIVIDADES ADMINISTRATIVAS Y SERVICIOS AUXILIARES</a:t>
            </a:r>
            <a:r>
              <a:rPr lang="es-ES" sz="1200" b="1" dirty="0">
                <a:solidFill>
                  <a:schemeClr val="accent6"/>
                </a:solidFill>
              </a:rPr>
              <a:t> 1</a:t>
            </a:r>
          </a:p>
        </p:txBody>
      </p:sp>
      <p:sp>
        <p:nvSpPr>
          <p:cNvPr id="23" name="CuadroTexto 22">
            <a:extLst>
              <a:ext uri="{FF2B5EF4-FFF2-40B4-BE49-F238E27FC236}">
                <a16:creationId xmlns:a16="http://schemas.microsoft.com/office/drawing/2014/main" id="{F818320B-551F-0836-B84E-041BCC737FD9}"/>
              </a:ext>
            </a:extLst>
          </p:cNvPr>
          <p:cNvSpPr txBox="1"/>
          <p:nvPr/>
        </p:nvSpPr>
        <p:spPr>
          <a:xfrm rot="10800000" flipH="1" flipV="1">
            <a:off x="6961095" y="3148173"/>
            <a:ext cx="4300954" cy="461665"/>
          </a:xfrm>
          <a:prstGeom prst="rect">
            <a:avLst/>
          </a:prstGeom>
          <a:noFill/>
          <a:ln w="57150">
            <a:solidFill>
              <a:schemeClr val="tx1">
                <a:lumMod val="65000"/>
                <a:lumOff val="35000"/>
              </a:schemeClr>
            </a:solidFill>
          </a:ln>
        </p:spPr>
        <p:txBody>
          <a:bodyPr wrap="square">
            <a:spAutoFit/>
          </a:bodyPr>
          <a:lstStyle/>
          <a:p>
            <a:r>
              <a:rPr lang="es-ES" sz="1200" b="1" dirty="0"/>
              <a:t>ACTIVIDADES DE BIBLIOTECAS, ARCHIVOS, MUSEOS Y OTRAS ACTIVIDADES CULTURALES Y DEPORTIVAS</a:t>
            </a:r>
          </a:p>
        </p:txBody>
      </p:sp>
      <p:pic>
        <p:nvPicPr>
          <p:cNvPr id="26" name="Imagen 25">
            <a:extLst>
              <a:ext uri="{FF2B5EF4-FFF2-40B4-BE49-F238E27FC236}">
                <a16:creationId xmlns:a16="http://schemas.microsoft.com/office/drawing/2014/main" id="{52FE4AA9-FBB0-1165-57DB-C726653EACF1}"/>
              </a:ext>
            </a:extLst>
          </p:cNvPr>
          <p:cNvPicPr>
            <a:picLocks noChangeAspect="1"/>
          </p:cNvPicPr>
          <p:nvPr/>
        </p:nvPicPr>
        <p:blipFill>
          <a:blip r:embed="rId5"/>
          <a:stretch>
            <a:fillRect/>
          </a:stretch>
        </p:blipFill>
        <p:spPr>
          <a:xfrm>
            <a:off x="10122551" y="6356040"/>
            <a:ext cx="1485786" cy="326299"/>
          </a:xfrm>
          <a:prstGeom prst="rect">
            <a:avLst/>
          </a:prstGeom>
        </p:spPr>
      </p:pic>
      <p:graphicFrame>
        <p:nvGraphicFramePr>
          <p:cNvPr id="2" name="Tabla 10">
            <a:extLst>
              <a:ext uri="{FF2B5EF4-FFF2-40B4-BE49-F238E27FC236}">
                <a16:creationId xmlns:a16="http://schemas.microsoft.com/office/drawing/2014/main" id="{1A6B295D-F5DA-C032-2A6C-252D7E062392}"/>
              </a:ext>
            </a:extLst>
          </p:cNvPr>
          <p:cNvGraphicFramePr>
            <a:graphicFrameLocks noGrp="1"/>
          </p:cNvGraphicFramePr>
          <p:nvPr>
            <p:extLst>
              <p:ext uri="{D42A27DB-BD31-4B8C-83A1-F6EECF244321}">
                <p14:modId xmlns:p14="http://schemas.microsoft.com/office/powerpoint/2010/main" val="1796201086"/>
              </p:ext>
            </p:extLst>
          </p:nvPr>
        </p:nvGraphicFramePr>
        <p:xfrm>
          <a:off x="1010055" y="2002112"/>
          <a:ext cx="4569782" cy="518160"/>
        </p:xfrm>
        <a:graphic>
          <a:graphicData uri="http://schemas.openxmlformats.org/drawingml/2006/table">
            <a:tbl>
              <a:tblPr bandRow="1">
                <a:tableStyleId>{08FB837D-C827-4EFA-A057-4D05807E0F7C}</a:tableStyleId>
              </a:tblPr>
              <a:tblGrid>
                <a:gridCol w="476120">
                  <a:extLst>
                    <a:ext uri="{9D8B030D-6E8A-4147-A177-3AD203B41FA5}">
                      <a16:colId xmlns:a16="http://schemas.microsoft.com/office/drawing/2014/main" val="1021257820"/>
                    </a:ext>
                  </a:extLst>
                </a:gridCol>
                <a:gridCol w="4093662">
                  <a:extLst>
                    <a:ext uri="{9D8B030D-6E8A-4147-A177-3AD203B41FA5}">
                      <a16:colId xmlns:a16="http://schemas.microsoft.com/office/drawing/2014/main" val="3390938018"/>
                    </a:ext>
                  </a:extLst>
                </a:gridCol>
              </a:tblGrid>
              <a:tr h="144476">
                <a:tc>
                  <a:txBody>
                    <a:bodyPr/>
                    <a:lstStyle/>
                    <a:p>
                      <a:r>
                        <a:rPr lang="es-ES" sz="1100" b="1" dirty="0"/>
                        <a:t>7711</a:t>
                      </a:r>
                    </a:p>
                  </a:txBody>
                  <a:tcPr/>
                </a:tc>
                <a:tc>
                  <a:txBody>
                    <a:bodyPr/>
                    <a:lstStyle/>
                    <a:p>
                      <a:r>
                        <a:rPr lang="es-ES" sz="1100" dirty="0"/>
                        <a:t>Alquiler de automóviles y vehículos de motor ligeros</a:t>
                      </a:r>
                    </a:p>
                  </a:txBody>
                  <a:tcPr>
                    <a:solidFill>
                      <a:schemeClr val="accent6">
                        <a:lumMod val="40000"/>
                        <a:lumOff val="60000"/>
                        <a:alpha val="40000"/>
                      </a:schemeClr>
                    </a:solidFill>
                  </a:tcPr>
                </a:tc>
                <a:extLst>
                  <a:ext uri="{0D108BD9-81ED-4DB2-BD59-A6C34878D82A}">
                    <a16:rowId xmlns:a16="http://schemas.microsoft.com/office/drawing/2014/main" val="1576025773"/>
                  </a:ext>
                </a:extLst>
              </a:tr>
              <a:tr h="241989">
                <a:tc>
                  <a:txBody>
                    <a:bodyPr/>
                    <a:lstStyle/>
                    <a:p>
                      <a:r>
                        <a:rPr lang="es-ES" sz="1100" b="1" dirty="0"/>
                        <a:t>7721</a:t>
                      </a:r>
                    </a:p>
                  </a:txBody>
                  <a:tcPr>
                    <a:solidFill>
                      <a:schemeClr val="accent6">
                        <a:lumMod val="20000"/>
                        <a:lumOff val="80000"/>
                      </a:schemeClr>
                    </a:solidFill>
                  </a:tcPr>
                </a:tc>
                <a:tc>
                  <a:txBody>
                    <a:bodyPr/>
                    <a:lstStyle/>
                    <a:p>
                      <a:r>
                        <a:rPr lang="es-ES" sz="1100" dirty="0"/>
                        <a:t>Alquiler de artículos de ocio y deportes</a:t>
                      </a:r>
                    </a:p>
                  </a:txBody>
                  <a:tcPr>
                    <a:solidFill>
                      <a:schemeClr val="accent6">
                        <a:lumMod val="20000"/>
                        <a:lumOff val="80000"/>
                      </a:schemeClr>
                    </a:solidFill>
                  </a:tcPr>
                </a:tc>
                <a:extLst>
                  <a:ext uri="{0D108BD9-81ED-4DB2-BD59-A6C34878D82A}">
                    <a16:rowId xmlns:a16="http://schemas.microsoft.com/office/drawing/2014/main" val="3007287624"/>
                  </a:ext>
                </a:extLst>
              </a:tr>
            </a:tbl>
          </a:graphicData>
        </a:graphic>
      </p:graphicFrame>
      <p:sp>
        <p:nvSpPr>
          <p:cNvPr id="8" name="CuadroTexto 7">
            <a:extLst>
              <a:ext uri="{FF2B5EF4-FFF2-40B4-BE49-F238E27FC236}">
                <a16:creationId xmlns:a16="http://schemas.microsoft.com/office/drawing/2014/main" id="{743FB2B0-A76D-C69C-EB41-102BE5D743B7}"/>
              </a:ext>
            </a:extLst>
          </p:cNvPr>
          <p:cNvSpPr txBox="1"/>
          <p:nvPr/>
        </p:nvSpPr>
        <p:spPr>
          <a:xfrm>
            <a:off x="1707800" y="2757539"/>
            <a:ext cx="3872037" cy="646331"/>
          </a:xfrm>
          <a:prstGeom prst="rect">
            <a:avLst/>
          </a:prstGeom>
          <a:noFill/>
          <a:ln w="57150">
            <a:solidFill>
              <a:schemeClr val="accent2">
                <a:lumMod val="75000"/>
              </a:schemeClr>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b="1" dirty="0"/>
              <a:t>ACTIVIDADES DE AGENCIAS DE VIAJES, OPERADORES TURÍSTICOS, SERVICIOS DE RESERVAS Y ACTIVIDADES RELACIONADAS CON LOS MISMOS.</a:t>
            </a:r>
          </a:p>
        </p:txBody>
      </p:sp>
      <p:grpSp>
        <p:nvGrpSpPr>
          <p:cNvPr id="10" name="Grupo 9">
            <a:extLst>
              <a:ext uri="{FF2B5EF4-FFF2-40B4-BE49-F238E27FC236}">
                <a16:creationId xmlns:a16="http://schemas.microsoft.com/office/drawing/2014/main" id="{C3B84181-9658-D31C-27E3-804E921C2865}"/>
              </a:ext>
            </a:extLst>
          </p:cNvPr>
          <p:cNvGrpSpPr/>
          <p:nvPr/>
        </p:nvGrpSpPr>
        <p:grpSpPr>
          <a:xfrm>
            <a:off x="1025078" y="2806178"/>
            <a:ext cx="493329" cy="548641"/>
            <a:chOff x="429369" y="3116423"/>
            <a:chExt cx="937466" cy="838577"/>
          </a:xfrm>
        </p:grpSpPr>
        <p:sp>
          <p:nvSpPr>
            <p:cNvPr id="11" name="Rectángulo 10">
              <a:extLst>
                <a:ext uri="{FF2B5EF4-FFF2-40B4-BE49-F238E27FC236}">
                  <a16:creationId xmlns:a16="http://schemas.microsoft.com/office/drawing/2014/main" id="{02102534-EA3C-AEB5-49AD-9F5564F91547}"/>
                </a:ext>
              </a:extLst>
            </p:cNvPr>
            <p:cNvSpPr/>
            <p:nvPr/>
          </p:nvSpPr>
          <p:spPr>
            <a:xfrm>
              <a:off x="429369" y="3116423"/>
              <a:ext cx="937466" cy="83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4" name="Imagen 13">
              <a:extLst>
                <a:ext uri="{FF2B5EF4-FFF2-40B4-BE49-F238E27FC236}">
                  <a16:creationId xmlns:a16="http://schemas.microsoft.com/office/drawing/2014/main" id="{8EDBAB0D-1AA9-6276-E0E4-2E8050A6BA26}"/>
                </a:ext>
              </a:extLst>
            </p:cNvPr>
            <p:cNvPicPr>
              <a:picLocks noChangeAspect="1"/>
            </p:cNvPicPr>
            <p:nvPr/>
          </p:nvPicPr>
          <p:blipFill>
            <a:blip r:embed="rId6"/>
            <a:stretch>
              <a:fillRect/>
            </a:stretch>
          </p:blipFill>
          <p:spPr>
            <a:xfrm>
              <a:off x="459849" y="3242130"/>
              <a:ext cx="900426" cy="586871"/>
            </a:xfrm>
            <a:prstGeom prst="rect">
              <a:avLst/>
            </a:prstGeom>
          </p:spPr>
        </p:pic>
      </p:grpSp>
      <p:graphicFrame>
        <p:nvGraphicFramePr>
          <p:cNvPr id="18" name="Tabla 10">
            <a:extLst>
              <a:ext uri="{FF2B5EF4-FFF2-40B4-BE49-F238E27FC236}">
                <a16:creationId xmlns:a16="http://schemas.microsoft.com/office/drawing/2014/main" id="{BC34AA2D-3598-EABE-53AB-67C96B686736}"/>
              </a:ext>
            </a:extLst>
          </p:cNvPr>
          <p:cNvGraphicFramePr>
            <a:graphicFrameLocks noGrp="1"/>
          </p:cNvGraphicFramePr>
          <p:nvPr>
            <p:extLst>
              <p:ext uri="{D42A27DB-BD31-4B8C-83A1-F6EECF244321}">
                <p14:modId xmlns:p14="http://schemas.microsoft.com/office/powerpoint/2010/main" val="874596377"/>
              </p:ext>
            </p:extLst>
          </p:nvPr>
        </p:nvGraphicFramePr>
        <p:xfrm>
          <a:off x="1024196" y="3560472"/>
          <a:ext cx="4637592" cy="1111040"/>
        </p:xfrm>
        <a:graphic>
          <a:graphicData uri="http://schemas.openxmlformats.org/drawingml/2006/table">
            <a:tbl>
              <a:tblPr bandRow="1">
                <a:tableStyleId>{18603FDC-E32A-4AB5-989C-0864C3EAD2B8}</a:tableStyleId>
              </a:tblPr>
              <a:tblGrid>
                <a:gridCol w="491574">
                  <a:extLst>
                    <a:ext uri="{9D8B030D-6E8A-4147-A177-3AD203B41FA5}">
                      <a16:colId xmlns:a16="http://schemas.microsoft.com/office/drawing/2014/main" val="1021257820"/>
                    </a:ext>
                  </a:extLst>
                </a:gridCol>
                <a:gridCol w="4146018">
                  <a:extLst>
                    <a:ext uri="{9D8B030D-6E8A-4147-A177-3AD203B41FA5}">
                      <a16:colId xmlns:a16="http://schemas.microsoft.com/office/drawing/2014/main" val="3390938018"/>
                    </a:ext>
                  </a:extLst>
                </a:gridCol>
              </a:tblGrid>
              <a:tr h="225979">
                <a:tc>
                  <a:txBody>
                    <a:bodyPr/>
                    <a:lstStyle/>
                    <a:p>
                      <a:r>
                        <a:rPr lang="es-ES" sz="1100" b="1" dirty="0">
                          <a:solidFill>
                            <a:schemeClr val="tx1"/>
                          </a:solidFill>
                        </a:rPr>
                        <a:t>7911</a:t>
                      </a:r>
                    </a:p>
                  </a:txBody>
                  <a:tcPr/>
                </a:tc>
                <a:tc>
                  <a:txBody>
                    <a:bodyPr/>
                    <a:lstStyle/>
                    <a:p>
                      <a:r>
                        <a:rPr lang="es-ES" sz="1100" dirty="0">
                          <a:solidFill>
                            <a:schemeClr val="tx1"/>
                          </a:solidFill>
                        </a:rPr>
                        <a:t>Actividades de las agencias de viajes</a:t>
                      </a:r>
                    </a:p>
                  </a:txBody>
                  <a:tcPr>
                    <a:solidFill>
                      <a:schemeClr val="accent2">
                        <a:lumMod val="40000"/>
                        <a:lumOff val="60000"/>
                        <a:alpha val="20000"/>
                      </a:schemeClr>
                    </a:solidFill>
                  </a:tcPr>
                </a:tc>
                <a:extLst>
                  <a:ext uri="{0D108BD9-81ED-4DB2-BD59-A6C34878D82A}">
                    <a16:rowId xmlns:a16="http://schemas.microsoft.com/office/drawing/2014/main" val="1576025773"/>
                  </a:ext>
                </a:extLst>
              </a:tr>
              <a:tr h="225979">
                <a:tc>
                  <a:txBody>
                    <a:bodyPr/>
                    <a:lstStyle/>
                    <a:p>
                      <a:r>
                        <a:rPr lang="es-ES" sz="1100" b="1" dirty="0">
                          <a:solidFill>
                            <a:schemeClr val="tx1"/>
                          </a:solidFill>
                        </a:rPr>
                        <a:t>7912</a:t>
                      </a:r>
                    </a:p>
                  </a:txBody>
                  <a:tcPr>
                    <a:solidFill>
                      <a:schemeClr val="accent2">
                        <a:lumMod val="40000"/>
                        <a:lumOff val="60000"/>
                      </a:schemeClr>
                    </a:solidFill>
                  </a:tcPr>
                </a:tc>
                <a:tc>
                  <a:txBody>
                    <a:bodyPr/>
                    <a:lstStyle/>
                    <a:p>
                      <a:r>
                        <a:rPr lang="es-ES" sz="1100" dirty="0">
                          <a:solidFill>
                            <a:schemeClr val="tx1"/>
                          </a:solidFill>
                        </a:rPr>
                        <a:t>Actividades de los operadores turísticos</a:t>
                      </a:r>
                    </a:p>
                  </a:txBody>
                  <a:tcPr>
                    <a:solidFill>
                      <a:schemeClr val="accent2">
                        <a:lumMod val="40000"/>
                        <a:lumOff val="60000"/>
                      </a:schemeClr>
                    </a:solidFill>
                  </a:tcPr>
                </a:tc>
                <a:extLst>
                  <a:ext uri="{0D108BD9-81ED-4DB2-BD59-A6C34878D82A}">
                    <a16:rowId xmlns:a16="http://schemas.microsoft.com/office/drawing/2014/main" val="3007287624"/>
                  </a:ext>
                </a:extLst>
              </a:tr>
              <a:tr h="296440">
                <a:tc>
                  <a:txBody>
                    <a:bodyPr/>
                    <a:lstStyle/>
                    <a:p>
                      <a:r>
                        <a:rPr lang="es-ES" sz="1100" b="1" dirty="0">
                          <a:solidFill>
                            <a:schemeClr val="tx1"/>
                          </a:solidFill>
                        </a:rPr>
                        <a:t>799</a:t>
                      </a:r>
                    </a:p>
                  </a:txBody>
                  <a:tcPr>
                    <a:solidFill>
                      <a:schemeClr val="accent2">
                        <a:lumMod val="60000"/>
                        <a:lumOff val="40000"/>
                        <a:alpha val="20000"/>
                      </a:schemeClr>
                    </a:solidFill>
                  </a:tcPr>
                </a:tc>
                <a:tc>
                  <a:txBody>
                    <a:bodyPr/>
                    <a:lstStyle/>
                    <a:p>
                      <a:r>
                        <a:rPr lang="es-ES" sz="1100" dirty="0">
                          <a:solidFill>
                            <a:schemeClr val="tx1"/>
                          </a:solidFill>
                        </a:rPr>
                        <a:t>Otros servicios de reservas y actividades relacionadas con los mismos</a:t>
                      </a:r>
                    </a:p>
                  </a:txBody>
                  <a:tcPr/>
                </a:tc>
                <a:extLst>
                  <a:ext uri="{0D108BD9-81ED-4DB2-BD59-A6C34878D82A}">
                    <a16:rowId xmlns:a16="http://schemas.microsoft.com/office/drawing/2014/main" val="1350163930"/>
                  </a:ext>
                </a:extLst>
              </a:tr>
              <a:tr h="296440">
                <a:tc>
                  <a:txBody>
                    <a:bodyPr/>
                    <a:lstStyle/>
                    <a:p>
                      <a:r>
                        <a:rPr lang="es-ES" sz="1100" b="1" dirty="0">
                          <a:solidFill>
                            <a:schemeClr val="tx1"/>
                          </a:solidFill>
                        </a:rPr>
                        <a:t>7990</a:t>
                      </a:r>
                    </a:p>
                  </a:txBody>
                  <a:tcPr>
                    <a:solidFill>
                      <a:schemeClr val="accent2">
                        <a:lumMod val="40000"/>
                        <a:lumOff val="60000"/>
                      </a:schemeClr>
                    </a:solidFill>
                  </a:tcPr>
                </a:tc>
                <a:tc>
                  <a:txBody>
                    <a:bodyPr/>
                    <a:lstStyle/>
                    <a:p>
                      <a:r>
                        <a:rPr lang="es-ES" sz="1100" b="0" dirty="0">
                          <a:solidFill>
                            <a:schemeClr val="tx1"/>
                          </a:solidFill>
                        </a:rPr>
                        <a:t>Otros servicios de reservas y actividades relacionadas con los mismos</a:t>
                      </a:r>
                    </a:p>
                  </a:txBody>
                  <a:tcPr>
                    <a:solidFill>
                      <a:schemeClr val="accent2">
                        <a:lumMod val="40000"/>
                        <a:lumOff val="60000"/>
                      </a:schemeClr>
                    </a:solidFill>
                  </a:tcPr>
                </a:tc>
                <a:extLst>
                  <a:ext uri="{0D108BD9-81ED-4DB2-BD59-A6C34878D82A}">
                    <a16:rowId xmlns:a16="http://schemas.microsoft.com/office/drawing/2014/main" val="2288009191"/>
                  </a:ext>
                </a:extLst>
              </a:tr>
            </a:tbl>
          </a:graphicData>
        </a:graphic>
      </p:graphicFrame>
      <p:pic>
        <p:nvPicPr>
          <p:cNvPr id="28" name="Imagen 27">
            <a:extLst>
              <a:ext uri="{FF2B5EF4-FFF2-40B4-BE49-F238E27FC236}">
                <a16:creationId xmlns:a16="http://schemas.microsoft.com/office/drawing/2014/main" id="{F23899A8-49BB-E803-9221-9B96A0C19F9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p:blipFill>
        <p:spPr>
          <a:xfrm>
            <a:off x="6327870" y="1482166"/>
            <a:ext cx="466169" cy="417156"/>
          </a:xfrm>
          <a:prstGeom prst="rect">
            <a:avLst/>
          </a:prstGeom>
        </p:spPr>
      </p:pic>
      <p:graphicFrame>
        <p:nvGraphicFramePr>
          <p:cNvPr id="31" name="Tabla 10">
            <a:extLst>
              <a:ext uri="{FF2B5EF4-FFF2-40B4-BE49-F238E27FC236}">
                <a16:creationId xmlns:a16="http://schemas.microsoft.com/office/drawing/2014/main" id="{363BEF63-3BBA-5847-995F-D13229339DB4}"/>
              </a:ext>
            </a:extLst>
          </p:cNvPr>
          <p:cNvGraphicFramePr>
            <a:graphicFrameLocks noGrp="1"/>
          </p:cNvGraphicFramePr>
          <p:nvPr>
            <p:extLst>
              <p:ext uri="{D42A27DB-BD31-4B8C-83A1-F6EECF244321}">
                <p14:modId xmlns:p14="http://schemas.microsoft.com/office/powerpoint/2010/main" val="3834828173"/>
              </p:ext>
            </p:extLst>
          </p:nvPr>
        </p:nvGraphicFramePr>
        <p:xfrm>
          <a:off x="6324602" y="2002112"/>
          <a:ext cx="5152121" cy="518160"/>
        </p:xfrm>
        <a:graphic>
          <a:graphicData uri="http://schemas.openxmlformats.org/drawingml/2006/table">
            <a:tbl>
              <a:tblPr bandRow="1">
                <a:tableStyleId>{3C2FFA5D-87B4-456A-9821-1D502468CF0F}</a:tableStyleId>
              </a:tblPr>
              <a:tblGrid>
                <a:gridCol w="520815">
                  <a:extLst>
                    <a:ext uri="{9D8B030D-6E8A-4147-A177-3AD203B41FA5}">
                      <a16:colId xmlns:a16="http://schemas.microsoft.com/office/drawing/2014/main" val="1021257820"/>
                    </a:ext>
                  </a:extLst>
                </a:gridCol>
                <a:gridCol w="4631306">
                  <a:extLst>
                    <a:ext uri="{9D8B030D-6E8A-4147-A177-3AD203B41FA5}">
                      <a16:colId xmlns:a16="http://schemas.microsoft.com/office/drawing/2014/main" val="3390938018"/>
                    </a:ext>
                  </a:extLst>
                </a:gridCol>
              </a:tblGrid>
              <a:tr h="224238">
                <a:tc>
                  <a:txBody>
                    <a:bodyPr/>
                    <a:lstStyle/>
                    <a:p>
                      <a:r>
                        <a:rPr lang="es-ES" sz="1100" b="1" dirty="0"/>
                        <a:t>855</a:t>
                      </a:r>
                    </a:p>
                  </a:txBody>
                  <a:tcPr>
                    <a:solidFill>
                      <a:schemeClr val="accent1">
                        <a:lumMod val="40000"/>
                        <a:lumOff val="60000"/>
                        <a:alpha val="40000"/>
                      </a:schemeClr>
                    </a:solidFill>
                  </a:tcPr>
                </a:tc>
                <a:tc>
                  <a:txBody>
                    <a:bodyPr/>
                    <a:lstStyle/>
                    <a:p>
                      <a:r>
                        <a:rPr lang="es-ES" sz="1100" dirty="0"/>
                        <a:t>Otra educación</a:t>
                      </a:r>
                    </a:p>
                  </a:txBody>
                  <a:tcPr>
                    <a:solidFill>
                      <a:schemeClr val="accent1">
                        <a:lumMod val="40000"/>
                        <a:lumOff val="60000"/>
                        <a:alpha val="40000"/>
                      </a:schemeClr>
                    </a:solidFill>
                  </a:tcPr>
                </a:tc>
                <a:extLst>
                  <a:ext uri="{0D108BD9-81ED-4DB2-BD59-A6C34878D82A}">
                    <a16:rowId xmlns:a16="http://schemas.microsoft.com/office/drawing/2014/main" val="1576025773"/>
                  </a:ext>
                </a:extLst>
              </a:tr>
              <a:tr h="237429">
                <a:tc>
                  <a:txBody>
                    <a:bodyPr/>
                    <a:lstStyle/>
                    <a:p>
                      <a:r>
                        <a:rPr lang="es-ES" sz="1100" b="1" dirty="0"/>
                        <a:t>8230</a:t>
                      </a:r>
                    </a:p>
                  </a:txBody>
                  <a:tcPr>
                    <a:solidFill>
                      <a:schemeClr val="accent1">
                        <a:lumMod val="20000"/>
                        <a:lumOff val="80000"/>
                      </a:schemeClr>
                    </a:solidFill>
                  </a:tcPr>
                </a:tc>
                <a:tc>
                  <a:txBody>
                    <a:bodyPr/>
                    <a:lstStyle/>
                    <a:p>
                      <a:r>
                        <a:rPr lang="es-ES" sz="1100" dirty="0"/>
                        <a:t>Organización de convenciones y ferias de muestras</a:t>
                      </a:r>
                    </a:p>
                  </a:txBody>
                  <a:tcPr>
                    <a:solidFill>
                      <a:schemeClr val="accent1">
                        <a:lumMod val="20000"/>
                        <a:lumOff val="80000"/>
                      </a:schemeClr>
                    </a:solidFill>
                  </a:tcPr>
                </a:tc>
                <a:extLst>
                  <a:ext uri="{0D108BD9-81ED-4DB2-BD59-A6C34878D82A}">
                    <a16:rowId xmlns:a16="http://schemas.microsoft.com/office/drawing/2014/main" val="3007287624"/>
                  </a:ext>
                </a:extLst>
              </a:tr>
            </a:tbl>
          </a:graphicData>
        </a:graphic>
      </p:graphicFrame>
      <p:pic>
        <p:nvPicPr>
          <p:cNvPr id="32" name="Imagen 31">
            <a:extLst>
              <a:ext uri="{FF2B5EF4-FFF2-40B4-BE49-F238E27FC236}">
                <a16:creationId xmlns:a16="http://schemas.microsoft.com/office/drawing/2014/main" id="{1066EF33-B590-6437-B146-C5B3097A5E6F}"/>
              </a:ext>
            </a:extLst>
          </p:cNvPr>
          <p:cNvPicPr>
            <a:picLocks noChangeAspect="1"/>
          </p:cNvPicPr>
          <p:nvPr/>
        </p:nvPicPr>
        <p:blipFill>
          <a:blip r:embed="rId9"/>
          <a:stretch>
            <a:fillRect/>
          </a:stretch>
        </p:blipFill>
        <p:spPr>
          <a:xfrm>
            <a:off x="6309636" y="3179522"/>
            <a:ext cx="469437" cy="499736"/>
          </a:xfrm>
          <a:prstGeom prst="rect">
            <a:avLst/>
          </a:prstGeom>
        </p:spPr>
      </p:pic>
      <p:graphicFrame>
        <p:nvGraphicFramePr>
          <p:cNvPr id="33" name="Tabla 10">
            <a:extLst>
              <a:ext uri="{FF2B5EF4-FFF2-40B4-BE49-F238E27FC236}">
                <a16:creationId xmlns:a16="http://schemas.microsoft.com/office/drawing/2014/main" id="{A033D0EC-BE50-F7D2-BAF2-60F25723D600}"/>
              </a:ext>
            </a:extLst>
          </p:cNvPr>
          <p:cNvGraphicFramePr>
            <a:graphicFrameLocks noGrp="1"/>
          </p:cNvGraphicFramePr>
          <p:nvPr>
            <p:extLst>
              <p:ext uri="{D42A27DB-BD31-4B8C-83A1-F6EECF244321}">
                <p14:modId xmlns:p14="http://schemas.microsoft.com/office/powerpoint/2010/main" val="1483956527"/>
              </p:ext>
            </p:extLst>
          </p:nvPr>
        </p:nvGraphicFramePr>
        <p:xfrm>
          <a:off x="6324602" y="3793375"/>
          <a:ext cx="5156030" cy="2072640"/>
        </p:xfrm>
        <a:graphic>
          <a:graphicData uri="http://schemas.openxmlformats.org/drawingml/2006/table">
            <a:tbl>
              <a:tblPr bandRow="1">
                <a:tableStyleId>{69C7853C-536D-4A76-A0AE-DD22124D55A5}</a:tableStyleId>
              </a:tblPr>
              <a:tblGrid>
                <a:gridCol w="500380">
                  <a:extLst>
                    <a:ext uri="{9D8B030D-6E8A-4147-A177-3AD203B41FA5}">
                      <a16:colId xmlns:a16="http://schemas.microsoft.com/office/drawing/2014/main" val="1021257820"/>
                    </a:ext>
                  </a:extLst>
                </a:gridCol>
                <a:gridCol w="4655650">
                  <a:extLst>
                    <a:ext uri="{9D8B030D-6E8A-4147-A177-3AD203B41FA5}">
                      <a16:colId xmlns:a16="http://schemas.microsoft.com/office/drawing/2014/main" val="3390938018"/>
                    </a:ext>
                  </a:extLst>
                </a:gridCol>
              </a:tblGrid>
              <a:tr h="235799">
                <a:tc>
                  <a:txBody>
                    <a:bodyPr/>
                    <a:lstStyle/>
                    <a:p>
                      <a:r>
                        <a:rPr lang="es-ES" sz="1100" b="1" dirty="0"/>
                        <a:t>9004</a:t>
                      </a:r>
                    </a:p>
                  </a:txBody>
                  <a:tcPr>
                    <a:solidFill>
                      <a:schemeClr val="bg1">
                        <a:lumMod val="85000"/>
                        <a:alpha val="40000"/>
                      </a:schemeClr>
                    </a:solidFill>
                  </a:tcPr>
                </a:tc>
                <a:tc>
                  <a:txBody>
                    <a:bodyPr/>
                    <a:lstStyle/>
                    <a:p>
                      <a:r>
                        <a:rPr lang="es-ES" sz="1100" dirty="0"/>
                        <a:t>Gestión de salas de espectáculos</a:t>
                      </a:r>
                    </a:p>
                  </a:txBody>
                  <a:tcPr>
                    <a:solidFill>
                      <a:schemeClr val="bg1">
                        <a:lumMod val="85000"/>
                        <a:alpha val="40000"/>
                      </a:schemeClr>
                    </a:solidFill>
                  </a:tcPr>
                </a:tc>
                <a:extLst>
                  <a:ext uri="{0D108BD9-81ED-4DB2-BD59-A6C34878D82A}">
                    <a16:rowId xmlns:a16="http://schemas.microsoft.com/office/drawing/2014/main" val="1576025773"/>
                  </a:ext>
                </a:extLst>
              </a:tr>
              <a:tr h="184958">
                <a:tc>
                  <a:txBody>
                    <a:bodyPr/>
                    <a:lstStyle/>
                    <a:p>
                      <a:r>
                        <a:rPr lang="es-ES" sz="1100" b="1" dirty="0"/>
                        <a:t>910</a:t>
                      </a:r>
                    </a:p>
                  </a:txBody>
                  <a:tcPr>
                    <a:solidFill>
                      <a:schemeClr val="bg1">
                        <a:lumMod val="95000"/>
                      </a:schemeClr>
                    </a:solidFill>
                  </a:tcPr>
                </a:tc>
                <a:tc>
                  <a:txBody>
                    <a:bodyPr/>
                    <a:lstStyle/>
                    <a:p>
                      <a:r>
                        <a:rPr lang="es-ES" sz="1100" dirty="0"/>
                        <a:t>Actividades de bibliotecas, archivos, museos y otras actividades culturales</a:t>
                      </a:r>
                    </a:p>
                  </a:txBody>
                  <a:tcPr>
                    <a:solidFill>
                      <a:schemeClr val="bg1">
                        <a:lumMod val="95000"/>
                      </a:schemeClr>
                    </a:solidFill>
                  </a:tcPr>
                </a:tc>
                <a:extLst>
                  <a:ext uri="{0D108BD9-81ED-4DB2-BD59-A6C34878D82A}">
                    <a16:rowId xmlns:a16="http://schemas.microsoft.com/office/drawing/2014/main" val="3007287624"/>
                  </a:ext>
                </a:extLst>
              </a:tr>
              <a:tr h="185936">
                <a:tc>
                  <a:txBody>
                    <a:bodyPr/>
                    <a:lstStyle/>
                    <a:p>
                      <a:r>
                        <a:rPr lang="es-ES" sz="1100" b="1" dirty="0"/>
                        <a:t>9102</a:t>
                      </a:r>
                    </a:p>
                  </a:txBody>
                  <a:tcPr>
                    <a:solidFill>
                      <a:schemeClr val="bg1">
                        <a:lumMod val="85000"/>
                        <a:alpha val="40000"/>
                      </a:schemeClr>
                    </a:solidFill>
                  </a:tcPr>
                </a:tc>
                <a:tc>
                  <a:txBody>
                    <a:bodyPr/>
                    <a:lstStyle/>
                    <a:p>
                      <a:r>
                        <a:rPr lang="es-ES" sz="1100" dirty="0"/>
                        <a:t>Actividades de museos</a:t>
                      </a:r>
                    </a:p>
                  </a:txBody>
                  <a:tcPr>
                    <a:solidFill>
                      <a:schemeClr val="bg1">
                        <a:lumMod val="85000"/>
                        <a:alpha val="40000"/>
                      </a:schemeClr>
                    </a:solidFill>
                  </a:tcPr>
                </a:tc>
                <a:extLst>
                  <a:ext uri="{0D108BD9-81ED-4DB2-BD59-A6C34878D82A}">
                    <a16:rowId xmlns:a16="http://schemas.microsoft.com/office/drawing/2014/main" val="1350163930"/>
                  </a:ext>
                </a:extLst>
              </a:tr>
              <a:tr h="153359">
                <a:tc>
                  <a:txBody>
                    <a:bodyPr/>
                    <a:lstStyle/>
                    <a:p>
                      <a:r>
                        <a:rPr lang="es-ES" sz="1100" b="1" dirty="0"/>
                        <a:t>9103</a:t>
                      </a:r>
                    </a:p>
                  </a:txBody>
                  <a:tcPr>
                    <a:solidFill>
                      <a:schemeClr val="bg1">
                        <a:lumMod val="95000"/>
                      </a:schemeClr>
                    </a:solidFill>
                  </a:tcPr>
                </a:tc>
                <a:tc>
                  <a:txBody>
                    <a:bodyPr/>
                    <a:lstStyle/>
                    <a:p>
                      <a:r>
                        <a:rPr lang="es-ES" sz="1100" dirty="0"/>
                        <a:t>Gestión de lugares y edificios históricos</a:t>
                      </a:r>
                    </a:p>
                  </a:txBody>
                  <a:tcPr>
                    <a:solidFill>
                      <a:schemeClr val="bg1">
                        <a:lumMod val="95000"/>
                      </a:schemeClr>
                    </a:solidFill>
                  </a:tcPr>
                </a:tc>
                <a:extLst>
                  <a:ext uri="{0D108BD9-81ED-4DB2-BD59-A6C34878D82A}">
                    <a16:rowId xmlns:a16="http://schemas.microsoft.com/office/drawing/2014/main" val="2805693947"/>
                  </a:ext>
                </a:extLst>
              </a:tr>
              <a:tr h="227953">
                <a:tc>
                  <a:txBody>
                    <a:bodyPr/>
                    <a:lstStyle/>
                    <a:p>
                      <a:r>
                        <a:rPr lang="es-ES" sz="1100" b="1" dirty="0"/>
                        <a:t>9104</a:t>
                      </a:r>
                    </a:p>
                  </a:txBody>
                  <a:tcPr>
                    <a:solidFill>
                      <a:schemeClr val="bg1">
                        <a:lumMod val="85000"/>
                        <a:alpha val="40000"/>
                      </a:schemeClr>
                    </a:solidFill>
                  </a:tcPr>
                </a:tc>
                <a:tc>
                  <a:txBody>
                    <a:bodyPr/>
                    <a:lstStyle/>
                    <a:p>
                      <a:r>
                        <a:rPr lang="es-ES" sz="1100" dirty="0"/>
                        <a:t>Actividades de los jardines botánicos, parques zoológicos y reservas naturales</a:t>
                      </a:r>
                    </a:p>
                  </a:txBody>
                  <a:tcPr>
                    <a:solidFill>
                      <a:schemeClr val="bg1">
                        <a:lumMod val="85000"/>
                        <a:alpha val="40000"/>
                      </a:schemeClr>
                    </a:solidFill>
                  </a:tcPr>
                </a:tc>
                <a:extLst>
                  <a:ext uri="{0D108BD9-81ED-4DB2-BD59-A6C34878D82A}">
                    <a16:rowId xmlns:a16="http://schemas.microsoft.com/office/drawing/2014/main" val="3074867902"/>
                  </a:ext>
                </a:extLst>
              </a:tr>
              <a:tr h="235799">
                <a:tc>
                  <a:txBody>
                    <a:bodyPr/>
                    <a:lstStyle/>
                    <a:p>
                      <a:r>
                        <a:rPr lang="es-ES" sz="1100" b="1" dirty="0"/>
                        <a:t>9321</a:t>
                      </a:r>
                    </a:p>
                  </a:txBody>
                  <a:tcPr>
                    <a:solidFill>
                      <a:schemeClr val="bg1">
                        <a:lumMod val="95000"/>
                      </a:schemeClr>
                    </a:solidFill>
                  </a:tcPr>
                </a:tc>
                <a:tc>
                  <a:txBody>
                    <a:bodyPr/>
                    <a:lstStyle/>
                    <a:p>
                      <a:r>
                        <a:rPr lang="es-ES" sz="1100" dirty="0"/>
                        <a:t>Actividades de los parques de atracciones y los parques temáticos</a:t>
                      </a:r>
                    </a:p>
                  </a:txBody>
                  <a:tcPr>
                    <a:solidFill>
                      <a:schemeClr val="bg1">
                        <a:lumMod val="95000"/>
                      </a:schemeClr>
                    </a:solidFill>
                  </a:tcPr>
                </a:tc>
                <a:extLst>
                  <a:ext uri="{0D108BD9-81ED-4DB2-BD59-A6C34878D82A}">
                    <a16:rowId xmlns:a16="http://schemas.microsoft.com/office/drawing/2014/main" val="2288009191"/>
                  </a:ext>
                </a:extLst>
              </a:tr>
              <a:tr h="0">
                <a:tc>
                  <a:txBody>
                    <a:bodyPr/>
                    <a:lstStyle/>
                    <a:p>
                      <a:r>
                        <a:rPr lang="es-ES" sz="1100" b="1" dirty="0"/>
                        <a:t>9329</a:t>
                      </a:r>
                    </a:p>
                  </a:txBody>
                  <a:tcPr>
                    <a:solidFill>
                      <a:schemeClr val="bg1">
                        <a:lumMod val="85000"/>
                        <a:alpha val="40000"/>
                      </a:schemeClr>
                    </a:solidFill>
                  </a:tcPr>
                </a:tc>
                <a:tc>
                  <a:txBody>
                    <a:bodyPr/>
                    <a:lstStyle/>
                    <a:p>
                      <a:r>
                        <a:rPr lang="es-ES" sz="1100" dirty="0"/>
                        <a:t>Actividades recreativas y entretenimiento</a:t>
                      </a:r>
                    </a:p>
                  </a:txBody>
                  <a:tcPr>
                    <a:solidFill>
                      <a:schemeClr val="bg1">
                        <a:lumMod val="85000"/>
                        <a:alpha val="40000"/>
                      </a:schemeClr>
                    </a:solidFill>
                  </a:tcPr>
                </a:tc>
                <a:extLst>
                  <a:ext uri="{0D108BD9-81ED-4DB2-BD59-A6C34878D82A}">
                    <a16:rowId xmlns:a16="http://schemas.microsoft.com/office/drawing/2014/main" val="643590036"/>
                  </a:ext>
                </a:extLst>
              </a:tr>
              <a:tr h="235799">
                <a:tc>
                  <a:txBody>
                    <a:bodyPr/>
                    <a:lstStyle/>
                    <a:p>
                      <a:r>
                        <a:rPr lang="es-ES" sz="1100" b="1" dirty="0"/>
                        <a:t>931</a:t>
                      </a:r>
                    </a:p>
                  </a:txBody>
                  <a:tcPr>
                    <a:solidFill>
                      <a:schemeClr val="bg1">
                        <a:lumMod val="85000"/>
                        <a:alpha val="40000"/>
                      </a:schemeClr>
                    </a:solidFill>
                  </a:tcPr>
                </a:tc>
                <a:tc>
                  <a:txBody>
                    <a:bodyPr/>
                    <a:lstStyle/>
                    <a:p>
                      <a:r>
                        <a:rPr lang="es-ES" sz="1100" dirty="0"/>
                        <a:t>Actividades deportivas</a:t>
                      </a:r>
                    </a:p>
                  </a:txBody>
                  <a:tcPr>
                    <a:solidFill>
                      <a:schemeClr val="bg1">
                        <a:lumMod val="85000"/>
                        <a:alpha val="40000"/>
                      </a:schemeClr>
                    </a:solidFill>
                  </a:tcPr>
                </a:tc>
                <a:extLst>
                  <a:ext uri="{0D108BD9-81ED-4DB2-BD59-A6C34878D82A}">
                    <a16:rowId xmlns:a16="http://schemas.microsoft.com/office/drawing/2014/main" val="2272466810"/>
                  </a:ext>
                </a:extLst>
              </a:tr>
            </a:tbl>
          </a:graphicData>
        </a:graphic>
      </p:graphicFrame>
      <p:pic>
        <p:nvPicPr>
          <p:cNvPr id="21" name="Imagen 20">
            <a:extLst>
              <a:ext uri="{FF2B5EF4-FFF2-40B4-BE49-F238E27FC236}">
                <a16:creationId xmlns:a16="http://schemas.microsoft.com/office/drawing/2014/main" id="{3B0D2015-2A76-47DE-C9E0-06A6023B3B2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p:blipFill>
        <p:spPr>
          <a:xfrm>
            <a:off x="981487" y="4919668"/>
            <a:ext cx="552516" cy="483977"/>
          </a:xfrm>
          <a:prstGeom prst="rect">
            <a:avLst/>
          </a:prstGeom>
        </p:spPr>
      </p:pic>
      <p:pic>
        <p:nvPicPr>
          <p:cNvPr id="24" name="Imagen 23">
            <a:extLst>
              <a:ext uri="{FF2B5EF4-FFF2-40B4-BE49-F238E27FC236}">
                <a16:creationId xmlns:a16="http://schemas.microsoft.com/office/drawing/2014/main" id="{8F4C2494-7742-0D92-DAF7-58ADFF00FD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1048786" y="1415324"/>
            <a:ext cx="485217" cy="483977"/>
          </a:xfrm>
          <a:prstGeom prst="rect">
            <a:avLst/>
          </a:prstGeom>
        </p:spPr>
      </p:pic>
      <p:sp>
        <p:nvSpPr>
          <p:cNvPr id="25" name="CuadroTexto 24">
            <a:extLst>
              <a:ext uri="{FF2B5EF4-FFF2-40B4-BE49-F238E27FC236}">
                <a16:creationId xmlns:a16="http://schemas.microsoft.com/office/drawing/2014/main" id="{1176E604-F47A-19BB-2F1F-F62E5ED014E3}"/>
              </a:ext>
            </a:extLst>
          </p:cNvPr>
          <p:cNvSpPr txBox="1"/>
          <p:nvPr/>
        </p:nvSpPr>
        <p:spPr>
          <a:xfrm>
            <a:off x="1683307" y="5022047"/>
            <a:ext cx="3964339" cy="261610"/>
          </a:xfrm>
          <a:prstGeom prst="rect">
            <a:avLst/>
          </a:prstGeom>
          <a:noFill/>
          <a:ln w="38100">
            <a:solidFill>
              <a:schemeClr val="accent4">
                <a:lumMod val="75000"/>
              </a:schemeClr>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100" b="1" dirty="0"/>
              <a:t>ACTIVIDADES DE COMUNICACIÓN AUDIOVISUAL</a:t>
            </a:r>
          </a:p>
        </p:txBody>
      </p:sp>
      <p:graphicFrame>
        <p:nvGraphicFramePr>
          <p:cNvPr id="29" name="Tabla 28">
            <a:extLst>
              <a:ext uri="{FF2B5EF4-FFF2-40B4-BE49-F238E27FC236}">
                <a16:creationId xmlns:a16="http://schemas.microsoft.com/office/drawing/2014/main" id="{F9A4C4E2-9E5A-94CA-137F-CCCE1ADF26C9}"/>
              </a:ext>
            </a:extLst>
          </p:cNvPr>
          <p:cNvGraphicFramePr>
            <a:graphicFrameLocks noGrp="1"/>
          </p:cNvGraphicFramePr>
          <p:nvPr>
            <p:extLst>
              <p:ext uri="{D42A27DB-BD31-4B8C-83A1-F6EECF244321}">
                <p14:modId xmlns:p14="http://schemas.microsoft.com/office/powerpoint/2010/main" val="2002709277"/>
              </p:ext>
            </p:extLst>
          </p:nvPr>
        </p:nvGraphicFramePr>
        <p:xfrm>
          <a:off x="1048504" y="5540639"/>
          <a:ext cx="4646398" cy="518160"/>
        </p:xfrm>
        <a:graphic>
          <a:graphicData uri="http://schemas.openxmlformats.org/drawingml/2006/table">
            <a:tbl>
              <a:tblPr bandRow="1">
                <a:tableStyleId>{18603FDC-E32A-4AB5-989C-0864C3EAD2B8}</a:tableStyleId>
              </a:tblPr>
              <a:tblGrid>
                <a:gridCol w="500380">
                  <a:extLst>
                    <a:ext uri="{9D8B030D-6E8A-4147-A177-3AD203B41FA5}">
                      <a16:colId xmlns:a16="http://schemas.microsoft.com/office/drawing/2014/main" val="856043188"/>
                    </a:ext>
                  </a:extLst>
                </a:gridCol>
                <a:gridCol w="4146018">
                  <a:extLst>
                    <a:ext uri="{9D8B030D-6E8A-4147-A177-3AD203B41FA5}">
                      <a16:colId xmlns:a16="http://schemas.microsoft.com/office/drawing/2014/main" val="1881679174"/>
                    </a:ext>
                  </a:extLst>
                </a:gridCol>
              </a:tblGrid>
              <a:tr h="139950">
                <a:tc>
                  <a:txBody>
                    <a:bodyPr/>
                    <a:lstStyle/>
                    <a:p>
                      <a:r>
                        <a:rPr lang="es-ES" sz="1100" b="1" dirty="0">
                          <a:solidFill>
                            <a:schemeClr val="tx1"/>
                          </a:solidFill>
                        </a:rPr>
                        <a:t>591</a:t>
                      </a:r>
                    </a:p>
                  </a:txBody>
                  <a:tcPr>
                    <a:solidFill>
                      <a:schemeClr val="accent4">
                        <a:lumMod val="40000"/>
                        <a:lumOff val="60000"/>
                      </a:schemeClr>
                    </a:solidFill>
                  </a:tcPr>
                </a:tc>
                <a:tc>
                  <a:txBody>
                    <a:bodyPr/>
                    <a:lstStyle/>
                    <a:p>
                      <a:r>
                        <a:rPr lang="es-ES" sz="1100" dirty="0">
                          <a:solidFill>
                            <a:schemeClr val="tx1"/>
                          </a:solidFill>
                        </a:rPr>
                        <a:t>Actividades cinematográficas, de vídeo y de programas de televisión</a:t>
                      </a:r>
                    </a:p>
                  </a:txBody>
                  <a:tcPr>
                    <a:solidFill>
                      <a:schemeClr val="accent4">
                        <a:lumMod val="40000"/>
                        <a:lumOff val="60000"/>
                      </a:schemeClr>
                    </a:solidFill>
                  </a:tcPr>
                </a:tc>
                <a:extLst>
                  <a:ext uri="{0D108BD9-81ED-4DB2-BD59-A6C34878D82A}">
                    <a16:rowId xmlns:a16="http://schemas.microsoft.com/office/drawing/2014/main" val="3762040036"/>
                  </a:ext>
                </a:extLst>
              </a:tr>
              <a:tr h="139950">
                <a:tc>
                  <a:txBody>
                    <a:bodyPr/>
                    <a:lstStyle/>
                    <a:p>
                      <a:r>
                        <a:rPr lang="es-ES" sz="1100" b="1" dirty="0">
                          <a:solidFill>
                            <a:schemeClr val="tx1"/>
                          </a:solidFill>
                        </a:rPr>
                        <a:t>592</a:t>
                      </a:r>
                    </a:p>
                  </a:txBody>
                  <a:tcPr>
                    <a:solidFill>
                      <a:schemeClr val="accent4">
                        <a:lumMod val="60000"/>
                        <a:lumOff val="40000"/>
                      </a:schemeClr>
                    </a:solidFill>
                  </a:tcPr>
                </a:tc>
                <a:tc>
                  <a:txBody>
                    <a:bodyPr/>
                    <a:lstStyle/>
                    <a:p>
                      <a:r>
                        <a:rPr lang="es-ES" sz="1100" dirty="0">
                          <a:solidFill>
                            <a:schemeClr val="tx1"/>
                          </a:solidFill>
                        </a:rPr>
                        <a:t>Actividades de grabación de sonido y edición musical</a:t>
                      </a:r>
                    </a:p>
                  </a:txBody>
                  <a:tcPr>
                    <a:solidFill>
                      <a:schemeClr val="accent4">
                        <a:lumMod val="60000"/>
                        <a:lumOff val="40000"/>
                      </a:schemeClr>
                    </a:solidFill>
                  </a:tcPr>
                </a:tc>
                <a:extLst>
                  <a:ext uri="{0D108BD9-81ED-4DB2-BD59-A6C34878D82A}">
                    <a16:rowId xmlns:a16="http://schemas.microsoft.com/office/drawing/2014/main" val="3691857170"/>
                  </a:ext>
                </a:extLst>
              </a:tr>
            </a:tbl>
          </a:graphicData>
        </a:graphic>
      </p:graphicFrame>
      <p:pic>
        <p:nvPicPr>
          <p:cNvPr id="5" name="Imagen 4">
            <a:extLst>
              <a:ext uri="{FF2B5EF4-FFF2-40B4-BE49-F238E27FC236}">
                <a16:creationId xmlns:a16="http://schemas.microsoft.com/office/drawing/2014/main" id="{69A9EF03-EB67-BAF4-C5AC-49723858065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5855" y="182877"/>
            <a:ext cx="10322060" cy="934723"/>
          </a:xfrm>
          <a:prstGeom prst="rect">
            <a:avLst/>
          </a:prstGeom>
        </p:spPr>
      </p:pic>
    </p:spTree>
    <p:extLst>
      <p:ext uri="{BB962C8B-B14F-4D97-AF65-F5344CB8AC3E}">
        <p14:creationId xmlns:p14="http://schemas.microsoft.com/office/powerpoint/2010/main" val="351461129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B81FEDB-DAF3-0CDC-722A-06783C798FA0}"/>
              </a:ext>
            </a:extLst>
          </p:cNvPr>
          <p:cNvSpPr>
            <a:spLocks noGrp="1"/>
          </p:cNvSpPr>
          <p:nvPr>
            <p:ph idx="1"/>
          </p:nvPr>
        </p:nvSpPr>
        <p:spPr>
          <a:xfrm>
            <a:off x="809625" y="2159070"/>
            <a:ext cx="5057775" cy="3879780"/>
          </a:xfrm>
        </p:spPr>
        <p:txBody>
          <a:bodyPr>
            <a:normAutofit/>
          </a:bodyPr>
          <a:lstStyle/>
          <a:p>
            <a:pPr marL="0" indent="0">
              <a:buNone/>
            </a:pPr>
            <a:r>
              <a:rPr lang="es-ES" sz="1600" b="1" dirty="0">
                <a:solidFill>
                  <a:schemeClr val="accent1"/>
                </a:solidFill>
              </a:rPr>
              <a:t>                </a:t>
            </a:r>
          </a:p>
          <a:p>
            <a:pPr marL="0" indent="0">
              <a:buNone/>
            </a:pPr>
            <a:endParaRPr lang="es-ES" dirty="0"/>
          </a:p>
        </p:txBody>
      </p:sp>
      <p:sp>
        <p:nvSpPr>
          <p:cNvPr id="4" name="Título 1">
            <a:extLst>
              <a:ext uri="{FF2B5EF4-FFF2-40B4-BE49-F238E27FC236}">
                <a16:creationId xmlns:a16="http://schemas.microsoft.com/office/drawing/2014/main" id="{469CDB53-04E2-3439-5648-4B895A49D836}"/>
              </a:ext>
            </a:extLst>
          </p:cNvPr>
          <p:cNvSpPr txBox="1">
            <a:spLocks/>
          </p:cNvSpPr>
          <p:nvPr/>
        </p:nvSpPr>
        <p:spPr>
          <a:xfrm>
            <a:off x="718546" y="770583"/>
            <a:ext cx="10754908" cy="287312"/>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t>CNAES</a:t>
            </a:r>
          </a:p>
        </p:txBody>
      </p:sp>
      <p:sp>
        <p:nvSpPr>
          <p:cNvPr id="6" name="CuadroTexto 5">
            <a:extLst>
              <a:ext uri="{FF2B5EF4-FFF2-40B4-BE49-F238E27FC236}">
                <a16:creationId xmlns:a16="http://schemas.microsoft.com/office/drawing/2014/main" id="{EAA2B02E-EF4D-7CE0-70F5-8D4161FA78D6}"/>
              </a:ext>
            </a:extLst>
          </p:cNvPr>
          <p:cNvSpPr txBox="1"/>
          <p:nvPr/>
        </p:nvSpPr>
        <p:spPr>
          <a:xfrm>
            <a:off x="7400529" y="1476629"/>
            <a:ext cx="3856751" cy="338554"/>
          </a:xfrm>
          <a:prstGeom prst="rect">
            <a:avLst/>
          </a:prstGeom>
          <a:noFill/>
          <a:ln w="57150">
            <a:solidFill>
              <a:schemeClr val="accent2">
                <a:lumMod val="60000"/>
                <a:lumOff val="40000"/>
              </a:schemeClr>
            </a:solidFill>
          </a:ln>
        </p:spPr>
        <p:txBody>
          <a:bodyPr wrap="square">
            <a:spAutoFit/>
          </a:bodyPr>
          <a:lstStyle/>
          <a:p>
            <a:r>
              <a:rPr lang="es-ES" sz="1600" b="1" dirty="0"/>
              <a:t>HOSTELERÍA</a:t>
            </a:r>
          </a:p>
        </p:txBody>
      </p:sp>
      <p:graphicFrame>
        <p:nvGraphicFramePr>
          <p:cNvPr id="7" name="Tabla 6">
            <a:extLst>
              <a:ext uri="{FF2B5EF4-FFF2-40B4-BE49-F238E27FC236}">
                <a16:creationId xmlns:a16="http://schemas.microsoft.com/office/drawing/2014/main" id="{D571EB32-F1E9-9EFC-8D7C-7E7EEE89AC27}"/>
              </a:ext>
            </a:extLst>
          </p:cNvPr>
          <p:cNvGraphicFramePr>
            <a:graphicFrameLocks noGrp="1"/>
          </p:cNvGraphicFramePr>
          <p:nvPr>
            <p:extLst>
              <p:ext uri="{D42A27DB-BD31-4B8C-83A1-F6EECF244321}">
                <p14:modId xmlns:p14="http://schemas.microsoft.com/office/powerpoint/2010/main" val="1851742422"/>
              </p:ext>
            </p:extLst>
          </p:nvPr>
        </p:nvGraphicFramePr>
        <p:xfrm>
          <a:off x="6415678" y="1896380"/>
          <a:ext cx="5057776" cy="1920240"/>
        </p:xfrm>
        <a:graphic>
          <a:graphicData uri="http://schemas.openxmlformats.org/drawingml/2006/table">
            <a:tbl>
              <a:tblPr bandRow="1">
                <a:tableStyleId>{00A15C55-8517-42AA-B614-E9B94910E393}</a:tableStyleId>
              </a:tblPr>
              <a:tblGrid>
                <a:gridCol w="516967">
                  <a:extLst>
                    <a:ext uri="{9D8B030D-6E8A-4147-A177-3AD203B41FA5}">
                      <a16:colId xmlns:a16="http://schemas.microsoft.com/office/drawing/2014/main" val="32462412"/>
                    </a:ext>
                  </a:extLst>
                </a:gridCol>
                <a:gridCol w="4540809">
                  <a:extLst>
                    <a:ext uri="{9D8B030D-6E8A-4147-A177-3AD203B41FA5}">
                      <a16:colId xmlns:a16="http://schemas.microsoft.com/office/drawing/2014/main" val="4192397157"/>
                    </a:ext>
                  </a:extLst>
                </a:gridCol>
              </a:tblGrid>
              <a:tr h="253495">
                <a:tc>
                  <a:txBody>
                    <a:bodyPr/>
                    <a:lstStyle/>
                    <a:p>
                      <a:r>
                        <a:rPr lang="es-ES" sz="1200" b="1" dirty="0"/>
                        <a:t>551</a:t>
                      </a:r>
                    </a:p>
                  </a:txBody>
                  <a:tcPr/>
                </a:tc>
                <a:tc>
                  <a:txBody>
                    <a:bodyPr/>
                    <a:lstStyle/>
                    <a:p>
                      <a:r>
                        <a:rPr lang="es-ES" sz="1200" dirty="0"/>
                        <a:t>Hoteles y alojamientos similares</a:t>
                      </a:r>
                    </a:p>
                  </a:txBody>
                  <a:tcPr/>
                </a:tc>
                <a:extLst>
                  <a:ext uri="{0D108BD9-81ED-4DB2-BD59-A6C34878D82A}">
                    <a16:rowId xmlns:a16="http://schemas.microsoft.com/office/drawing/2014/main" val="639980702"/>
                  </a:ext>
                </a:extLst>
              </a:tr>
              <a:tr h="253495">
                <a:tc>
                  <a:txBody>
                    <a:bodyPr/>
                    <a:lstStyle/>
                    <a:p>
                      <a:r>
                        <a:rPr lang="es-ES" sz="1200" b="1" dirty="0"/>
                        <a:t>5510</a:t>
                      </a:r>
                    </a:p>
                  </a:txBody>
                  <a:tcPr/>
                </a:tc>
                <a:tc>
                  <a:txBody>
                    <a:bodyPr/>
                    <a:lstStyle/>
                    <a:p>
                      <a:r>
                        <a:rPr lang="es-ES" sz="1200" dirty="0"/>
                        <a:t>Hoteles y alojamientos similares</a:t>
                      </a:r>
                    </a:p>
                  </a:txBody>
                  <a:tcPr/>
                </a:tc>
                <a:extLst>
                  <a:ext uri="{0D108BD9-81ED-4DB2-BD59-A6C34878D82A}">
                    <a16:rowId xmlns:a16="http://schemas.microsoft.com/office/drawing/2014/main" val="2866792691"/>
                  </a:ext>
                </a:extLst>
              </a:tr>
              <a:tr h="253495">
                <a:tc>
                  <a:txBody>
                    <a:bodyPr/>
                    <a:lstStyle/>
                    <a:p>
                      <a:r>
                        <a:rPr lang="es-ES" sz="1200" b="1" dirty="0"/>
                        <a:t>552</a:t>
                      </a:r>
                    </a:p>
                  </a:txBody>
                  <a:tcPr/>
                </a:tc>
                <a:tc>
                  <a:txBody>
                    <a:bodyPr/>
                    <a:lstStyle/>
                    <a:p>
                      <a:r>
                        <a:rPr lang="es-ES" sz="1200" dirty="0"/>
                        <a:t>Alojamientos turísticos y otros alojamientos de corta estancia</a:t>
                      </a:r>
                    </a:p>
                  </a:txBody>
                  <a:tcPr/>
                </a:tc>
                <a:extLst>
                  <a:ext uri="{0D108BD9-81ED-4DB2-BD59-A6C34878D82A}">
                    <a16:rowId xmlns:a16="http://schemas.microsoft.com/office/drawing/2014/main" val="1997393818"/>
                  </a:ext>
                </a:extLst>
              </a:tr>
              <a:tr h="253495">
                <a:tc>
                  <a:txBody>
                    <a:bodyPr/>
                    <a:lstStyle/>
                    <a:p>
                      <a:r>
                        <a:rPr lang="es-ES" sz="1200" b="1" dirty="0"/>
                        <a:t>5520</a:t>
                      </a:r>
                    </a:p>
                  </a:txBody>
                  <a:tcPr/>
                </a:tc>
                <a:tc>
                  <a:txBody>
                    <a:bodyPr/>
                    <a:lstStyle/>
                    <a:p>
                      <a:r>
                        <a:rPr lang="es-ES" sz="1200" dirty="0"/>
                        <a:t>Alojamientos turísticos y otros alojamientos de corta estancia</a:t>
                      </a:r>
                    </a:p>
                  </a:txBody>
                  <a:tcPr/>
                </a:tc>
                <a:extLst>
                  <a:ext uri="{0D108BD9-81ED-4DB2-BD59-A6C34878D82A}">
                    <a16:rowId xmlns:a16="http://schemas.microsoft.com/office/drawing/2014/main" val="1726395996"/>
                  </a:ext>
                </a:extLst>
              </a:tr>
              <a:tr h="253495">
                <a:tc>
                  <a:txBody>
                    <a:bodyPr/>
                    <a:lstStyle/>
                    <a:p>
                      <a:r>
                        <a:rPr lang="es-ES" sz="1200" b="1" dirty="0"/>
                        <a:t>553</a:t>
                      </a:r>
                    </a:p>
                  </a:txBody>
                  <a:tcPr/>
                </a:tc>
                <a:tc>
                  <a:txBody>
                    <a:bodyPr/>
                    <a:lstStyle/>
                    <a:p>
                      <a:r>
                        <a:rPr lang="es-ES" sz="1200" dirty="0"/>
                        <a:t>Campings y aparcamientos para caravanas</a:t>
                      </a:r>
                    </a:p>
                  </a:txBody>
                  <a:tcPr/>
                </a:tc>
                <a:extLst>
                  <a:ext uri="{0D108BD9-81ED-4DB2-BD59-A6C34878D82A}">
                    <a16:rowId xmlns:a16="http://schemas.microsoft.com/office/drawing/2014/main" val="2370704286"/>
                  </a:ext>
                </a:extLst>
              </a:tr>
              <a:tr h="253495">
                <a:tc>
                  <a:txBody>
                    <a:bodyPr/>
                    <a:lstStyle/>
                    <a:p>
                      <a:r>
                        <a:rPr lang="es-ES" sz="1200" b="1" dirty="0"/>
                        <a:t>559</a:t>
                      </a:r>
                    </a:p>
                  </a:txBody>
                  <a:tcPr/>
                </a:tc>
                <a:tc>
                  <a:txBody>
                    <a:bodyPr/>
                    <a:lstStyle/>
                    <a:p>
                      <a:r>
                        <a:rPr lang="es-ES" sz="1200" dirty="0"/>
                        <a:t>Otros alojamientos</a:t>
                      </a:r>
                    </a:p>
                  </a:txBody>
                  <a:tcPr/>
                </a:tc>
                <a:extLst>
                  <a:ext uri="{0D108BD9-81ED-4DB2-BD59-A6C34878D82A}">
                    <a16:rowId xmlns:a16="http://schemas.microsoft.com/office/drawing/2014/main" val="1703313672"/>
                  </a:ext>
                </a:extLst>
              </a:tr>
              <a:tr h="253495">
                <a:tc>
                  <a:txBody>
                    <a:bodyPr/>
                    <a:lstStyle/>
                    <a:p>
                      <a:r>
                        <a:rPr lang="es-ES" sz="1200" b="1" dirty="0"/>
                        <a:t>5590</a:t>
                      </a:r>
                    </a:p>
                  </a:txBody>
                  <a:tcPr/>
                </a:tc>
                <a:tc>
                  <a:txBody>
                    <a:bodyPr/>
                    <a:lstStyle/>
                    <a:p>
                      <a:r>
                        <a:rPr lang="es-ES" sz="1200" dirty="0"/>
                        <a:t>Otros alojamientos</a:t>
                      </a:r>
                    </a:p>
                  </a:txBody>
                  <a:tcPr/>
                </a:tc>
                <a:extLst>
                  <a:ext uri="{0D108BD9-81ED-4DB2-BD59-A6C34878D82A}">
                    <a16:rowId xmlns:a16="http://schemas.microsoft.com/office/drawing/2014/main" val="3611426447"/>
                  </a:ext>
                </a:extLst>
              </a:tr>
            </a:tbl>
          </a:graphicData>
        </a:graphic>
      </p:graphicFrame>
      <p:graphicFrame>
        <p:nvGraphicFramePr>
          <p:cNvPr id="12" name="Tabla 11">
            <a:extLst>
              <a:ext uri="{FF2B5EF4-FFF2-40B4-BE49-F238E27FC236}">
                <a16:creationId xmlns:a16="http://schemas.microsoft.com/office/drawing/2014/main" id="{BBBCB7B8-BC37-D92F-EE24-597B89C670F8}"/>
              </a:ext>
            </a:extLst>
          </p:cNvPr>
          <p:cNvGraphicFramePr>
            <a:graphicFrameLocks noGrp="1"/>
          </p:cNvGraphicFramePr>
          <p:nvPr>
            <p:extLst>
              <p:ext uri="{D42A27DB-BD31-4B8C-83A1-F6EECF244321}">
                <p14:modId xmlns:p14="http://schemas.microsoft.com/office/powerpoint/2010/main" val="1004662376"/>
              </p:ext>
            </p:extLst>
          </p:nvPr>
        </p:nvGraphicFramePr>
        <p:xfrm>
          <a:off x="6415678" y="4713513"/>
          <a:ext cx="5060433" cy="1385285"/>
        </p:xfrm>
        <a:graphic>
          <a:graphicData uri="http://schemas.openxmlformats.org/drawingml/2006/table">
            <a:tbl>
              <a:tblPr bandRow="1">
                <a:tableStyleId>{284E427A-3D55-4303-BF80-6455036E1DE7}</a:tableStyleId>
              </a:tblPr>
              <a:tblGrid>
                <a:gridCol w="528955">
                  <a:extLst>
                    <a:ext uri="{9D8B030D-6E8A-4147-A177-3AD203B41FA5}">
                      <a16:colId xmlns:a16="http://schemas.microsoft.com/office/drawing/2014/main" val="2733849354"/>
                    </a:ext>
                  </a:extLst>
                </a:gridCol>
                <a:gridCol w="4531478">
                  <a:extLst>
                    <a:ext uri="{9D8B030D-6E8A-4147-A177-3AD203B41FA5}">
                      <a16:colId xmlns:a16="http://schemas.microsoft.com/office/drawing/2014/main" val="1533232673"/>
                    </a:ext>
                  </a:extLst>
                </a:gridCol>
              </a:tblGrid>
              <a:tr h="277057">
                <a:tc>
                  <a:txBody>
                    <a:bodyPr/>
                    <a:lstStyle/>
                    <a:p>
                      <a:r>
                        <a:rPr lang="es-ES" sz="1200" b="1" dirty="0"/>
                        <a:t>56</a:t>
                      </a:r>
                    </a:p>
                  </a:txBody>
                  <a:tcPr/>
                </a:tc>
                <a:tc>
                  <a:txBody>
                    <a:bodyPr/>
                    <a:lstStyle/>
                    <a:p>
                      <a:r>
                        <a:rPr lang="es-ES" sz="1200" dirty="0"/>
                        <a:t>Servicios de comidas y bebidas</a:t>
                      </a:r>
                    </a:p>
                  </a:txBody>
                  <a:tcPr/>
                </a:tc>
                <a:extLst>
                  <a:ext uri="{0D108BD9-81ED-4DB2-BD59-A6C34878D82A}">
                    <a16:rowId xmlns:a16="http://schemas.microsoft.com/office/drawing/2014/main" val="3482263369"/>
                  </a:ext>
                </a:extLst>
              </a:tr>
              <a:tr h="277057">
                <a:tc>
                  <a:txBody>
                    <a:bodyPr/>
                    <a:lstStyle/>
                    <a:p>
                      <a:r>
                        <a:rPr lang="es-ES" sz="1200" b="1" dirty="0"/>
                        <a:t>561</a:t>
                      </a:r>
                    </a:p>
                  </a:txBody>
                  <a:tcPr/>
                </a:tc>
                <a:tc>
                  <a:txBody>
                    <a:bodyPr/>
                    <a:lstStyle/>
                    <a:p>
                      <a:r>
                        <a:rPr lang="es-ES" sz="1200" dirty="0"/>
                        <a:t>Restaurantes y puestos de comidas</a:t>
                      </a:r>
                    </a:p>
                  </a:txBody>
                  <a:tcPr/>
                </a:tc>
                <a:extLst>
                  <a:ext uri="{0D108BD9-81ED-4DB2-BD59-A6C34878D82A}">
                    <a16:rowId xmlns:a16="http://schemas.microsoft.com/office/drawing/2014/main" val="1231821330"/>
                  </a:ext>
                </a:extLst>
              </a:tr>
              <a:tr h="277057">
                <a:tc>
                  <a:txBody>
                    <a:bodyPr/>
                    <a:lstStyle/>
                    <a:p>
                      <a:r>
                        <a:rPr lang="es-ES" sz="1200" b="1" dirty="0"/>
                        <a:t>5610</a:t>
                      </a:r>
                    </a:p>
                  </a:txBody>
                  <a:tcPr/>
                </a:tc>
                <a:tc>
                  <a:txBody>
                    <a:bodyPr/>
                    <a:lstStyle/>
                    <a:p>
                      <a:r>
                        <a:rPr lang="es-ES" sz="1200" dirty="0"/>
                        <a:t>Restaurantes y puestos de comidas</a:t>
                      </a:r>
                    </a:p>
                  </a:txBody>
                  <a:tcPr/>
                </a:tc>
                <a:extLst>
                  <a:ext uri="{0D108BD9-81ED-4DB2-BD59-A6C34878D82A}">
                    <a16:rowId xmlns:a16="http://schemas.microsoft.com/office/drawing/2014/main" val="3494317611"/>
                  </a:ext>
                </a:extLst>
              </a:tr>
              <a:tr h="277057">
                <a:tc>
                  <a:txBody>
                    <a:bodyPr/>
                    <a:lstStyle/>
                    <a:p>
                      <a:r>
                        <a:rPr lang="es-ES" sz="1200" b="1" dirty="0"/>
                        <a:t>5621</a:t>
                      </a:r>
                    </a:p>
                  </a:txBody>
                  <a:tcPr/>
                </a:tc>
                <a:tc>
                  <a:txBody>
                    <a:bodyPr/>
                    <a:lstStyle/>
                    <a:p>
                      <a:r>
                        <a:rPr lang="es-ES" sz="1200" dirty="0"/>
                        <a:t>Provisión de comidas preparadas para eventos</a:t>
                      </a:r>
                    </a:p>
                  </a:txBody>
                  <a:tcPr/>
                </a:tc>
                <a:extLst>
                  <a:ext uri="{0D108BD9-81ED-4DB2-BD59-A6C34878D82A}">
                    <a16:rowId xmlns:a16="http://schemas.microsoft.com/office/drawing/2014/main" val="3756212913"/>
                  </a:ext>
                </a:extLst>
              </a:tr>
              <a:tr h="277057">
                <a:tc>
                  <a:txBody>
                    <a:bodyPr/>
                    <a:lstStyle/>
                    <a:p>
                      <a:r>
                        <a:rPr lang="es-ES" sz="1200" b="1" dirty="0"/>
                        <a:t>5629</a:t>
                      </a:r>
                    </a:p>
                  </a:txBody>
                  <a:tcPr/>
                </a:tc>
                <a:tc>
                  <a:txBody>
                    <a:bodyPr/>
                    <a:lstStyle/>
                    <a:p>
                      <a:r>
                        <a:rPr lang="es-ES" sz="1200" dirty="0"/>
                        <a:t>Otros servicios de comidas</a:t>
                      </a:r>
                    </a:p>
                  </a:txBody>
                  <a:tcPr/>
                </a:tc>
                <a:extLst>
                  <a:ext uri="{0D108BD9-81ED-4DB2-BD59-A6C34878D82A}">
                    <a16:rowId xmlns:a16="http://schemas.microsoft.com/office/drawing/2014/main" val="1196090051"/>
                  </a:ext>
                </a:extLst>
              </a:tr>
            </a:tbl>
          </a:graphicData>
        </a:graphic>
      </p:graphicFrame>
      <p:graphicFrame>
        <p:nvGraphicFramePr>
          <p:cNvPr id="13" name="Tabla 12">
            <a:extLst>
              <a:ext uri="{FF2B5EF4-FFF2-40B4-BE49-F238E27FC236}">
                <a16:creationId xmlns:a16="http://schemas.microsoft.com/office/drawing/2014/main" id="{45E96AA3-BA13-5A8D-35D2-DB1FCFD59724}"/>
              </a:ext>
            </a:extLst>
          </p:cNvPr>
          <p:cNvGraphicFramePr>
            <a:graphicFrameLocks noGrp="1"/>
          </p:cNvGraphicFramePr>
          <p:nvPr>
            <p:extLst>
              <p:ext uri="{D42A27DB-BD31-4B8C-83A1-F6EECF244321}">
                <p14:modId xmlns:p14="http://schemas.microsoft.com/office/powerpoint/2010/main" val="1091508206"/>
              </p:ext>
            </p:extLst>
          </p:nvPr>
        </p:nvGraphicFramePr>
        <p:xfrm>
          <a:off x="718546" y="1896380"/>
          <a:ext cx="4880424" cy="4297680"/>
        </p:xfrm>
        <a:graphic>
          <a:graphicData uri="http://schemas.openxmlformats.org/drawingml/2006/table">
            <a:tbl>
              <a:tblPr bandRow="1">
                <a:tableStyleId>{5C22544A-7EE6-4342-B048-85BDC9FD1C3A}</a:tableStyleId>
              </a:tblPr>
              <a:tblGrid>
                <a:gridCol w="528955">
                  <a:extLst>
                    <a:ext uri="{9D8B030D-6E8A-4147-A177-3AD203B41FA5}">
                      <a16:colId xmlns:a16="http://schemas.microsoft.com/office/drawing/2014/main" val="2354793858"/>
                    </a:ext>
                  </a:extLst>
                </a:gridCol>
                <a:gridCol w="4351469">
                  <a:extLst>
                    <a:ext uri="{9D8B030D-6E8A-4147-A177-3AD203B41FA5}">
                      <a16:colId xmlns:a16="http://schemas.microsoft.com/office/drawing/2014/main" val="4184128760"/>
                    </a:ext>
                  </a:extLst>
                </a:gridCol>
              </a:tblGrid>
              <a:tr h="245603">
                <a:tc>
                  <a:txBody>
                    <a:bodyPr/>
                    <a:lstStyle/>
                    <a:p>
                      <a:r>
                        <a:rPr lang="es-ES" sz="1200" b="1" dirty="0"/>
                        <a:t>493</a:t>
                      </a:r>
                    </a:p>
                  </a:txBody>
                  <a:tcPr/>
                </a:tc>
                <a:tc>
                  <a:txBody>
                    <a:bodyPr/>
                    <a:lstStyle/>
                    <a:p>
                      <a:r>
                        <a:rPr lang="es-ES" sz="1200" dirty="0"/>
                        <a:t>Otro transporte terrestre de pasajeros</a:t>
                      </a:r>
                    </a:p>
                  </a:txBody>
                  <a:tcPr/>
                </a:tc>
                <a:extLst>
                  <a:ext uri="{0D108BD9-81ED-4DB2-BD59-A6C34878D82A}">
                    <a16:rowId xmlns:a16="http://schemas.microsoft.com/office/drawing/2014/main" val="4013121503"/>
                  </a:ext>
                </a:extLst>
              </a:tr>
              <a:tr h="245603">
                <a:tc>
                  <a:txBody>
                    <a:bodyPr/>
                    <a:lstStyle/>
                    <a:p>
                      <a:r>
                        <a:rPr lang="es-ES" sz="1200" b="1" dirty="0"/>
                        <a:t>4931</a:t>
                      </a:r>
                    </a:p>
                  </a:txBody>
                  <a:tcPr/>
                </a:tc>
                <a:tc>
                  <a:txBody>
                    <a:bodyPr/>
                    <a:lstStyle/>
                    <a:p>
                      <a:r>
                        <a:rPr lang="es-ES" sz="1200" dirty="0"/>
                        <a:t>Transporte terrestre urbano y suburbano de pasajeros</a:t>
                      </a:r>
                    </a:p>
                  </a:txBody>
                  <a:tcPr/>
                </a:tc>
                <a:extLst>
                  <a:ext uri="{0D108BD9-81ED-4DB2-BD59-A6C34878D82A}">
                    <a16:rowId xmlns:a16="http://schemas.microsoft.com/office/drawing/2014/main" val="3737803728"/>
                  </a:ext>
                </a:extLst>
              </a:tr>
              <a:tr h="245603">
                <a:tc>
                  <a:txBody>
                    <a:bodyPr/>
                    <a:lstStyle/>
                    <a:p>
                      <a:r>
                        <a:rPr lang="es-ES" sz="1200" b="1" dirty="0"/>
                        <a:t>4932</a:t>
                      </a:r>
                    </a:p>
                  </a:txBody>
                  <a:tcPr/>
                </a:tc>
                <a:tc>
                  <a:txBody>
                    <a:bodyPr/>
                    <a:lstStyle/>
                    <a:p>
                      <a:r>
                        <a:rPr lang="es-ES" sz="1200" dirty="0"/>
                        <a:t>Transporte por taxi</a:t>
                      </a:r>
                    </a:p>
                  </a:txBody>
                  <a:tcPr/>
                </a:tc>
                <a:extLst>
                  <a:ext uri="{0D108BD9-81ED-4DB2-BD59-A6C34878D82A}">
                    <a16:rowId xmlns:a16="http://schemas.microsoft.com/office/drawing/2014/main" val="1244788750"/>
                  </a:ext>
                </a:extLst>
              </a:tr>
              <a:tr h="245603">
                <a:tc>
                  <a:txBody>
                    <a:bodyPr/>
                    <a:lstStyle/>
                    <a:p>
                      <a:r>
                        <a:rPr lang="es-ES" sz="1200" b="1" dirty="0"/>
                        <a:t>4939</a:t>
                      </a:r>
                    </a:p>
                  </a:txBody>
                  <a:tcPr/>
                </a:tc>
                <a:tc>
                  <a:txBody>
                    <a:bodyPr/>
                    <a:lstStyle/>
                    <a:p>
                      <a:r>
                        <a:rPr lang="es-ES" sz="1200" dirty="0"/>
                        <a:t>Tipos de transporte terrestre de pasajeros NCOP</a:t>
                      </a:r>
                    </a:p>
                  </a:txBody>
                  <a:tcPr/>
                </a:tc>
                <a:extLst>
                  <a:ext uri="{0D108BD9-81ED-4DB2-BD59-A6C34878D82A}">
                    <a16:rowId xmlns:a16="http://schemas.microsoft.com/office/drawing/2014/main" val="4123691710"/>
                  </a:ext>
                </a:extLst>
              </a:tr>
              <a:tr h="245780">
                <a:tc>
                  <a:txBody>
                    <a:bodyPr/>
                    <a:lstStyle/>
                    <a:p>
                      <a:r>
                        <a:rPr lang="es-ES" sz="1200" b="1" dirty="0"/>
                        <a:t>501</a:t>
                      </a:r>
                    </a:p>
                  </a:txBody>
                  <a:tcPr/>
                </a:tc>
                <a:tc>
                  <a:txBody>
                    <a:bodyPr/>
                    <a:lstStyle/>
                    <a:p>
                      <a:r>
                        <a:rPr lang="es-ES" sz="1200" dirty="0"/>
                        <a:t>Transporte marítimo de pasajeros</a:t>
                      </a:r>
                    </a:p>
                  </a:txBody>
                  <a:tcPr/>
                </a:tc>
                <a:extLst>
                  <a:ext uri="{0D108BD9-81ED-4DB2-BD59-A6C34878D82A}">
                    <a16:rowId xmlns:a16="http://schemas.microsoft.com/office/drawing/2014/main" val="352620790"/>
                  </a:ext>
                </a:extLst>
              </a:tr>
              <a:tr h="245603">
                <a:tc>
                  <a:txBody>
                    <a:bodyPr/>
                    <a:lstStyle/>
                    <a:p>
                      <a:r>
                        <a:rPr lang="es-ES" sz="1200" b="1" dirty="0"/>
                        <a:t>5010</a:t>
                      </a:r>
                    </a:p>
                  </a:txBody>
                  <a:tcPr/>
                </a:tc>
                <a:tc>
                  <a:txBody>
                    <a:bodyPr/>
                    <a:lstStyle/>
                    <a:p>
                      <a:r>
                        <a:rPr lang="es-ES" sz="1200" dirty="0"/>
                        <a:t>Transporte marítimo de pasajeros</a:t>
                      </a:r>
                    </a:p>
                  </a:txBody>
                  <a:tcPr/>
                </a:tc>
                <a:extLst>
                  <a:ext uri="{0D108BD9-81ED-4DB2-BD59-A6C34878D82A}">
                    <a16:rowId xmlns:a16="http://schemas.microsoft.com/office/drawing/2014/main" val="284286363"/>
                  </a:ext>
                </a:extLst>
              </a:tr>
              <a:tr h="245603">
                <a:tc>
                  <a:txBody>
                    <a:bodyPr/>
                    <a:lstStyle/>
                    <a:p>
                      <a:r>
                        <a:rPr lang="es-ES" sz="1200" b="1" dirty="0"/>
                        <a:t>503</a:t>
                      </a:r>
                    </a:p>
                  </a:txBody>
                  <a:tcPr/>
                </a:tc>
                <a:tc>
                  <a:txBody>
                    <a:bodyPr/>
                    <a:lstStyle/>
                    <a:p>
                      <a:r>
                        <a:rPr lang="es-ES" sz="1200" dirty="0"/>
                        <a:t>Transporte de pasajeros por vías navegables interiores</a:t>
                      </a:r>
                    </a:p>
                  </a:txBody>
                  <a:tcPr/>
                </a:tc>
                <a:extLst>
                  <a:ext uri="{0D108BD9-81ED-4DB2-BD59-A6C34878D82A}">
                    <a16:rowId xmlns:a16="http://schemas.microsoft.com/office/drawing/2014/main" val="3506491090"/>
                  </a:ext>
                </a:extLst>
              </a:tr>
              <a:tr h="245603">
                <a:tc>
                  <a:txBody>
                    <a:bodyPr/>
                    <a:lstStyle/>
                    <a:p>
                      <a:r>
                        <a:rPr lang="es-ES" sz="1200" b="1" dirty="0"/>
                        <a:t>5030</a:t>
                      </a:r>
                    </a:p>
                  </a:txBody>
                  <a:tcPr/>
                </a:tc>
                <a:tc>
                  <a:txBody>
                    <a:bodyPr/>
                    <a:lstStyle/>
                    <a:p>
                      <a:r>
                        <a:rPr lang="es-ES" sz="1200" dirty="0"/>
                        <a:t>Transporte de pasajeros por vías navegables interiores</a:t>
                      </a:r>
                    </a:p>
                  </a:txBody>
                  <a:tcPr/>
                </a:tc>
                <a:extLst>
                  <a:ext uri="{0D108BD9-81ED-4DB2-BD59-A6C34878D82A}">
                    <a16:rowId xmlns:a16="http://schemas.microsoft.com/office/drawing/2014/main" val="2133874599"/>
                  </a:ext>
                </a:extLst>
              </a:tr>
              <a:tr h="245603">
                <a:tc>
                  <a:txBody>
                    <a:bodyPr/>
                    <a:lstStyle/>
                    <a:p>
                      <a:r>
                        <a:rPr lang="es-ES" sz="1200" b="1" dirty="0"/>
                        <a:t>511</a:t>
                      </a:r>
                    </a:p>
                  </a:txBody>
                  <a:tcPr/>
                </a:tc>
                <a:tc>
                  <a:txBody>
                    <a:bodyPr/>
                    <a:lstStyle/>
                    <a:p>
                      <a:r>
                        <a:rPr lang="es-ES" sz="1200" dirty="0"/>
                        <a:t>Transporte aéreo de pasajeros</a:t>
                      </a:r>
                    </a:p>
                  </a:txBody>
                  <a:tcPr/>
                </a:tc>
                <a:extLst>
                  <a:ext uri="{0D108BD9-81ED-4DB2-BD59-A6C34878D82A}">
                    <a16:rowId xmlns:a16="http://schemas.microsoft.com/office/drawing/2014/main" val="4268880952"/>
                  </a:ext>
                </a:extLst>
              </a:tr>
              <a:tr h="245603">
                <a:tc>
                  <a:txBody>
                    <a:bodyPr/>
                    <a:lstStyle/>
                    <a:p>
                      <a:r>
                        <a:rPr lang="es-ES" sz="1200" b="1" dirty="0"/>
                        <a:t>5110</a:t>
                      </a:r>
                    </a:p>
                  </a:txBody>
                  <a:tcPr/>
                </a:tc>
                <a:tc>
                  <a:txBody>
                    <a:bodyPr/>
                    <a:lstStyle/>
                    <a:p>
                      <a:r>
                        <a:rPr lang="es-ES" sz="1200" dirty="0"/>
                        <a:t>Transporte aéreo de pasajeros</a:t>
                      </a:r>
                    </a:p>
                  </a:txBody>
                  <a:tcPr/>
                </a:tc>
                <a:extLst>
                  <a:ext uri="{0D108BD9-81ED-4DB2-BD59-A6C34878D82A}">
                    <a16:rowId xmlns:a16="http://schemas.microsoft.com/office/drawing/2014/main" val="1541826856"/>
                  </a:ext>
                </a:extLst>
              </a:tr>
              <a:tr h="245603">
                <a:tc>
                  <a:txBody>
                    <a:bodyPr/>
                    <a:lstStyle/>
                    <a:p>
                      <a:r>
                        <a:rPr lang="es-ES" sz="1200" b="1" dirty="0"/>
                        <a:t>5221</a:t>
                      </a:r>
                    </a:p>
                  </a:txBody>
                  <a:tcPr/>
                </a:tc>
                <a:tc>
                  <a:txBody>
                    <a:bodyPr/>
                    <a:lstStyle/>
                    <a:p>
                      <a:r>
                        <a:rPr lang="es-ES" sz="1200" dirty="0"/>
                        <a:t>Actividades anexas al transporte terrestre</a:t>
                      </a:r>
                    </a:p>
                  </a:txBody>
                  <a:tcPr/>
                </a:tc>
                <a:extLst>
                  <a:ext uri="{0D108BD9-81ED-4DB2-BD59-A6C34878D82A}">
                    <a16:rowId xmlns:a16="http://schemas.microsoft.com/office/drawing/2014/main" val="226720668"/>
                  </a:ext>
                </a:extLst>
              </a:tr>
              <a:tr h="409339">
                <a:tc>
                  <a:txBody>
                    <a:bodyPr/>
                    <a:lstStyle/>
                    <a:p>
                      <a:r>
                        <a:rPr lang="es-ES" sz="1200" b="1" dirty="0"/>
                        <a:t>5222</a:t>
                      </a:r>
                    </a:p>
                  </a:txBody>
                  <a:tcPr/>
                </a:tc>
                <a:tc>
                  <a:txBody>
                    <a:bodyPr/>
                    <a:lstStyle/>
                    <a:p>
                      <a:r>
                        <a:rPr lang="es-ES" sz="1200" dirty="0"/>
                        <a:t>Actividades anexas al transporte marítimo y por vías navegables interiores</a:t>
                      </a:r>
                    </a:p>
                  </a:txBody>
                  <a:tcPr/>
                </a:tc>
                <a:extLst>
                  <a:ext uri="{0D108BD9-81ED-4DB2-BD59-A6C34878D82A}">
                    <a16:rowId xmlns:a16="http://schemas.microsoft.com/office/drawing/2014/main" val="697067289"/>
                  </a:ext>
                </a:extLst>
              </a:tr>
              <a:tr h="245603">
                <a:tc>
                  <a:txBody>
                    <a:bodyPr/>
                    <a:lstStyle/>
                    <a:p>
                      <a:r>
                        <a:rPr lang="es-ES" sz="1200" b="1" dirty="0"/>
                        <a:t>5523</a:t>
                      </a:r>
                    </a:p>
                  </a:txBody>
                  <a:tcPr/>
                </a:tc>
                <a:tc>
                  <a:txBody>
                    <a:bodyPr/>
                    <a:lstStyle/>
                    <a:p>
                      <a:r>
                        <a:rPr lang="es-ES" sz="1200" dirty="0"/>
                        <a:t>Actividades anexas al transporte aéreo</a:t>
                      </a:r>
                    </a:p>
                  </a:txBody>
                  <a:tcPr/>
                </a:tc>
                <a:extLst>
                  <a:ext uri="{0D108BD9-81ED-4DB2-BD59-A6C34878D82A}">
                    <a16:rowId xmlns:a16="http://schemas.microsoft.com/office/drawing/2014/main" val="2562479274"/>
                  </a:ext>
                </a:extLst>
              </a:tr>
              <a:tr h="245603">
                <a:tc>
                  <a:txBody>
                    <a:bodyPr/>
                    <a:lstStyle/>
                    <a:p>
                      <a:r>
                        <a:rPr lang="es-ES" sz="1200" b="1" dirty="0">
                          <a:solidFill>
                            <a:schemeClr val="tx1"/>
                          </a:solidFill>
                        </a:rPr>
                        <a:t>7734</a:t>
                      </a:r>
                    </a:p>
                  </a:txBody>
                  <a:tcPr/>
                </a:tc>
                <a:tc>
                  <a:txBody>
                    <a:bodyPr/>
                    <a:lstStyle/>
                    <a:p>
                      <a:r>
                        <a:rPr lang="es-ES" sz="1200" dirty="0">
                          <a:solidFill>
                            <a:schemeClr val="tx1"/>
                          </a:solidFill>
                        </a:rPr>
                        <a:t>Alquiler de medios de navegación</a:t>
                      </a:r>
                    </a:p>
                  </a:txBody>
                  <a:tcPr/>
                </a:tc>
                <a:extLst>
                  <a:ext uri="{0D108BD9-81ED-4DB2-BD59-A6C34878D82A}">
                    <a16:rowId xmlns:a16="http://schemas.microsoft.com/office/drawing/2014/main" val="1593009644"/>
                  </a:ext>
                </a:extLst>
              </a:tr>
              <a:tr h="245603">
                <a:tc>
                  <a:txBody>
                    <a:bodyPr/>
                    <a:lstStyle/>
                    <a:p>
                      <a:r>
                        <a:rPr lang="es-ES" sz="1200" b="1" dirty="0">
                          <a:solidFill>
                            <a:schemeClr val="tx1"/>
                          </a:solidFill>
                        </a:rPr>
                        <a:t>7912</a:t>
                      </a:r>
                    </a:p>
                  </a:txBody>
                  <a:tcPr/>
                </a:tc>
                <a:tc>
                  <a:txBody>
                    <a:bodyPr/>
                    <a:lstStyle/>
                    <a:p>
                      <a:r>
                        <a:rPr lang="es-ES" sz="1200" dirty="0">
                          <a:solidFill>
                            <a:schemeClr val="tx1"/>
                          </a:solidFill>
                        </a:rPr>
                        <a:t>Alquiler de medios de transporte aéreo</a:t>
                      </a:r>
                    </a:p>
                  </a:txBody>
                  <a:tcPr/>
                </a:tc>
                <a:extLst>
                  <a:ext uri="{0D108BD9-81ED-4DB2-BD59-A6C34878D82A}">
                    <a16:rowId xmlns:a16="http://schemas.microsoft.com/office/drawing/2014/main" val="2151087874"/>
                  </a:ext>
                </a:extLst>
              </a:tr>
            </a:tbl>
          </a:graphicData>
        </a:graphic>
      </p:graphicFrame>
      <p:pic>
        <p:nvPicPr>
          <p:cNvPr id="16" name="Imagen 15">
            <a:extLst>
              <a:ext uri="{FF2B5EF4-FFF2-40B4-BE49-F238E27FC236}">
                <a16:creationId xmlns:a16="http://schemas.microsoft.com/office/drawing/2014/main" id="{051FFF59-1D4C-9ACC-B5B6-BC1B877D0B6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732281" y="1203680"/>
            <a:ext cx="722534" cy="692700"/>
          </a:xfrm>
          <a:prstGeom prst="rect">
            <a:avLst/>
          </a:prstGeom>
        </p:spPr>
      </p:pic>
      <p:sp>
        <p:nvSpPr>
          <p:cNvPr id="19" name="CuadroTexto 18">
            <a:extLst>
              <a:ext uri="{FF2B5EF4-FFF2-40B4-BE49-F238E27FC236}">
                <a16:creationId xmlns:a16="http://schemas.microsoft.com/office/drawing/2014/main" id="{E33EE2E2-55CB-6ECA-5B79-5C4713959DFA}"/>
              </a:ext>
            </a:extLst>
          </p:cNvPr>
          <p:cNvSpPr txBox="1"/>
          <p:nvPr/>
        </p:nvSpPr>
        <p:spPr>
          <a:xfrm>
            <a:off x="1742676" y="1449478"/>
            <a:ext cx="3703083" cy="338554"/>
          </a:xfrm>
          <a:prstGeom prst="rect">
            <a:avLst/>
          </a:prstGeom>
          <a:noFill/>
          <a:ln w="57150">
            <a:solidFill>
              <a:schemeClr val="accent1">
                <a:lumMod val="75000"/>
              </a:schemeClr>
            </a:solidFill>
          </a:ln>
        </p:spPr>
        <p:txBody>
          <a:bodyPr wrap="square">
            <a:spAutoFit/>
          </a:bodyPr>
          <a:lstStyle/>
          <a:p>
            <a:pPr algn="ctr"/>
            <a:r>
              <a:rPr lang="es-ES" sz="1600" b="1" dirty="0"/>
              <a:t>TRANSPORTE</a:t>
            </a:r>
            <a:endParaRPr lang="es-ES" sz="1600" dirty="0"/>
          </a:p>
        </p:txBody>
      </p:sp>
      <p:pic>
        <p:nvPicPr>
          <p:cNvPr id="20" name="Picture 2">
            <a:extLst>
              <a:ext uri="{FF2B5EF4-FFF2-40B4-BE49-F238E27FC236}">
                <a16:creationId xmlns:a16="http://schemas.microsoft.com/office/drawing/2014/main" id="{F86C57E1-02F4-24A4-47A4-30590295C61D}"/>
              </a:ext>
            </a:extLst>
          </p:cNvPr>
          <p:cNvPicPr>
            <a:picLocks noChangeAspect="1" noChangeArrowheads="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bwMode="auto">
          <a:xfrm>
            <a:off x="6415678" y="4208204"/>
            <a:ext cx="703579" cy="446919"/>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F818320B-551F-0836-B84E-041BCC737FD9}"/>
              </a:ext>
            </a:extLst>
          </p:cNvPr>
          <p:cNvSpPr txBox="1"/>
          <p:nvPr/>
        </p:nvSpPr>
        <p:spPr>
          <a:xfrm rot="10800000" flipH="1" flipV="1">
            <a:off x="7215301" y="4236502"/>
            <a:ext cx="4041979" cy="338554"/>
          </a:xfrm>
          <a:prstGeom prst="rect">
            <a:avLst/>
          </a:prstGeom>
          <a:noFill/>
          <a:ln w="57150">
            <a:solidFill>
              <a:schemeClr val="accent2">
                <a:lumMod val="75000"/>
              </a:schemeClr>
            </a:solidFill>
          </a:ln>
        </p:spPr>
        <p:txBody>
          <a:bodyPr wrap="square">
            <a:spAutoFit/>
          </a:bodyPr>
          <a:lstStyle/>
          <a:p>
            <a:pPr algn="ctr"/>
            <a:r>
              <a:rPr lang="es-ES" sz="1600" b="1" dirty="0"/>
              <a:t>SERVICIOS DE COMIDAS Y BEBIDAS</a:t>
            </a:r>
          </a:p>
        </p:txBody>
      </p:sp>
      <p:pic>
        <p:nvPicPr>
          <p:cNvPr id="24" name="Picture 4">
            <a:extLst>
              <a:ext uri="{FF2B5EF4-FFF2-40B4-BE49-F238E27FC236}">
                <a16:creationId xmlns:a16="http://schemas.microsoft.com/office/drawing/2014/main" id="{A68956A8-F88C-85F9-FDD1-AAF1686CBF35}"/>
              </a:ext>
            </a:extLst>
          </p:cNvPr>
          <p:cNvPicPr>
            <a:picLocks noChangeAspect="1" noChangeArrowheads="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p:blipFill>
        <p:spPr bwMode="auto">
          <a:xfrm flipH="1">
            <a:off x="6390132" y="1364542"/>
            <a:ext cx="722535" cy="477959"/>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a:extLst>
              <a:ext uri="{FF2B5EF4-FFF2-40B4-BE49-F238E27FC236}">
                <a16:creationId xmlns:a16="http://schemas.microsoft.com/office/drawing/2014/main" id="{52FE4AA9-FBB0-1165-57DB-C726653EACF1}"/>
              </a:ext>
            </a:extLst>
          </p:cNvPr>
          <p:cNvPicPr>
            <a:picLocks noChangeAspect="1"/>
          </p:cNvPicPr>
          <p:nvPr/>
        </p:nvPicPr>
        <p:blipFill>
          <a:blip r:embed="rId8"/>
          <a:stretch>
            <a:fillRect/>
          </a:stretch>
        </p:blipFill>
        <p:spPr>
          <a:xfrm>
            <a:off x="10441534" y="6372872"/>
            <a:ext cx="1399060" cy="326299"/>
          </a:xfrm>
          <a:prstGeom prst="rect">
            <a:avLst/>
          </a:prstGeom>
        </p:spPr>
      </p:pic>
      <p:pic>
        <p:nvPicPr>
          <p:cNvPr id="2" name="Imagen 1">
            <a:extLst>
              <a:ext uri="{FF2B5EF4-FFF2-40B4-BE49-F238E27FC236}">
                <a16:creationId xmlns:a16="http://schemas.microsoft.com/office/drawing/2014/main" id="{4F98D4BF-99C4-5181-27D8-5DDF6E887E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855" y="182877"/>
            <a:ext cx="10322060" cy="600921"/>
          </a:xfrm>
          <a:prstGeom prst="rect">
            <a:avLst/>
          </a:prstGeom>
        </p:spPr>
      </p:pic>
    </p:spTree>
    <p:extLst>
      <p:ext uri="{BB962C8B-B14F-4D97-AF65-F5344CB8AC3E}">
        <p14:creationId xmlns:p14="http://schemas.microsoft.com/office/powerpoint/2010/main" val="28492913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17844</TotalTime>
  <Words>5323</Words>
  <Application>Microsoft Office PowerPoint</Application>
  <PresentationFormat>Panorámica</PresentationFormat>
  <Paragraphs>469</Paragraphs>
  <Slides>27</Slides>
  <Notes>2</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27</vt:i4>
      </vt:variant>
    </vt:vector>
  </HeadingPairs>
  <TitlesOfParts>
    <vt:vector size="39" baseType="lpstr">
      <vt:lpstr>Arial</vt:lpstr>
      <vt:lpstr>Arial MT</vt:lpstr>
      <vt:lpstr>Calibri</vt:lpstr>
      <vt:lpstr>Calibri Light</vt:lpstr>
      <vt:lpstr>Century Gothic</vt:lpstr>
      <vt:lpstr>inherit</vt:lpstr>
      <vt:lpstr>Microsoft Sans Serif</vt:lpstr>
      <vt:lpstr>Symbol</vt:lpstr>
      <vt:lpstr>Times New Roman</vt:lpstr>
      <vt:lpstr>Wingdings</vt:lpstr>
      <vt:lpstr>Tema de Office</vt:lpstr>
      <vt:lpstr>1_Tema de Office</vt:lpstr>
      <vt:lpstr>Presentación de PowerPoint</vt:lpstr>
      <vt:lpstr>Presentación de PowerPoint</vt:lpstr>
      <vt:lpstr>Presentación de PowerPoint</vt:lpstr>
      <vt:lpstr>CARÁCTERÍSTICAS DE LAS AYUDAS</vt:lpstr>
      <vt:lpstr>OBJETO Y FINALIDAD</vt:lpstr>
      <vt:lpstr>Presentación de PowerPoint</vt:lpstr>
      <vt:lpstr>Presentación de PowerPoint</vt:lpstr>
      <vt:lpstr>Presentación de PowerPoint</vt:lpstr>
      <vt:lpstr>Presentación de PowerPoint</vt:lpstr>
      <vt:lpstr>TIPO DE ACTUACIONES</vt:lpstr>
      <vt:lpstr>TIPOS DE ACTUACIONES: LINEA 1 Y  LÍNEA 2</vt:lpstr>
      <vt:lpstr>Presentación de PowerPoint</vt:lpstr>
      <vt:lpstr>Presentación de PowerPoint</vt:lpstr>
      <vt:lpstr>TIPOS DE ACTUACIONES: LINEA 3</vt:lpstr>
      <vt:lpstr>Presentación de PowerPoint</vt:lpstr>
      <vt:lpstr>Presentación de PowerPoint</vt:lpstr>
      <vt:lpstr>Presentación de PowerPoint</vt:lpstr>
      <vt:lpstr>Presentación de PowerPoint</vt:lpstr>
      <vt:lpstr>Presentación de PowerPoint</vt:lpstr>
      <vt:lpstr>INFORMACIÓN DE INTERÉS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 Berenguer González</dc:creator>
  <cp:lastModifiedBy>Marta Santamaria</cp:lastModifiedBy>
  <cp:revision>135</cp:revision>
  <dcterms:created xsi:type="dcterms:W3CDTF">2023-10-03T14:39:24Z</dcterms:created>
  <dcterms:modified xsi:type="dcterms:W3CDTF">2024-01-18T21:02:57Z</dcterms:modified>
</cp:coreProperties>
</file>